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 id="2147483683" r:id="rId4"/>
    <p:sldMasterId id="2147483692" r:id="rId5"/>
  </p:sldMasterIdLst>
  <p:notesMasterIdLst>
    <p:notesMasterId r:id="rId48"/>
  </p:notesMasterIdLst>
  <p:sldIdLst>
    <p:sldId id="256" r:id="rId6"/>
    <p:sldId id="257" r:id="rId7"/>
    <p:sldId id="298" r:id="rId8"/>
    <p:sldId id="258" r:id="rId9"/>
    <p:sldId id="293" r:id="rId10"/>
    <p:sldId id="294" r:id="rId11"/>
    <p:sldId id="299" r:id="rId12"/>
    <p:sldId id="300" r:id="rId13"/>
    <p:sldId id="301" r:id="rId14"/>
    <p:sldId id="261" r:id="rId15"/>
    <p:sldId id="260" r:id="rId16"/>
    <p:sldId id="262" r:id="rId17"/>
    <p:sldId id="292"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96" r:id="rId41"/>
    <p:sldId id="287" r:id="rId42"/>
    <p:sldId id="288" r:id="rId43"/>
    <p:sldId id="289" r:id="rId44"/>
    <p:sldId id="290" r:id="rId45"/>
    <p:sldId id="291" r:id="rId46"/>
    <p:sldId id="30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0697-B4B1-47C0-AD4E-142128EED50C}" type="datetimeFigureOut">
              <a:rPr lang="en-US" smtClean="0"/>
              <a:t>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6348B-95E2-4292-AC2A-FA6ADC209658}" type="slidenum">
              <a:rPr lang="en-US" smtClean="0"/>
              <a:t>‹#›</a:t>
            </a:fld>
            <a:endParaRPr lang="en-US"/>
          </a:p>
        </p:txBody>
      </p:sp>
    </p:spTree>
    <p:extLst>
      <p:ext uri="{BB962C8B-B14F-4D97-AF65-F5344CB8AC3E}">
        <p14:creationId xmlns:p14="http://schemas.microsoft.com/office/powerpoint/2010/main" val="123131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62861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a:t>
            </a:r>
            <a:r>
              <a:rPr lang="en-US" dirty="0" smtClean="0">
                <a:hlinkClick r:id="rId3"/>
              </a:rPr>
              <a:t>https://moralescompany.com/completed-projects/water-treatment-plants</a:t>
            </a:r>
            <a:r>
              <a:rPr lang="en-US" dirty="0" smtClean="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27</a:t>
            </a:fld>
            <a:endParaRPr lang="en-US"/>
          </a:p>
        </p:txBody>
      </p:sp>
    </p:spTree>
    <p:extLst>
      <p:ext uri="{BB962C8B-B14F-4D97-AF65-F5344CB8AC3E}">
        <p14:creationId xmlns:p14="http://schemas.microsoft.com/office/powerpoint/2010/main" val="114263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d=100 * </a:t>
            </a:r>
            <a:r>
              <a:rPr lang="en-US" dirty="0" err="1" smtClean="0"/>
              <a:t>u.nm</a:t>
            </a:r>
            <a:r>
              <a:rPr lang="en-US" dirty="0" smtClean="0"/>
              <a:t>  </a:t>
            </a:r>
          </a:p>
          <a:p>
            <a:r>
              <a:rPr lang="en-US" dirty="0" smtClean="0"/>
              <a:t>L = 1000*d</a:t>
            </a:r>
          </a:p>
          <a:p>
            <a:r>
              <a:rPr lang="en-US" dirty="0" err="1" smtClean="0"/>
              <a:t>V_a</a:t>
            </a:r>
            <a:r>
              <a:rPr lang="en-US" dirty="0" smtClean="0"/>
              <a:t> = 8 * u.um/</a:t>
            </a:r>
            <a:r>
              <a:rPr lang="en-US" dirty="0" err="1" smtClean="0"/>
              <a:t>u.s</a:t>
            </a:r>
            <a:r>
              <a:rPr lang="en-US" dirty="0" smtClean="0"/>
              <a:t>  </a:t>
            </a:r>
          </a:p>
          <a:p>
            <a:r>
              <a:rPr lang="en-US" dirty="0" err="1" smtClean="0"/>
              <a:t>membrane_porosity</a:t>
            </a:r>
            <a:r>
              <a:rPr lang="en-US" dirty="0" smtClean="0"/>
              <a:t> = 0.15</a:t>
            </a:r>
          </a:p>
          <a:p>
            <a:r>
              <a:rPr lang="en-US" dirty="0" err="1" smtClean="0"/>
              <a:t>clay_porosity</a:t>
            </a:r>
            <a:r>
              <a:rPr lang="en-US" dirty="0" smtClean="0"/>
              <a:t> = 0.4</a:t>
            </a:r>
          </a:p>
          <a:p>
            <a:r>
              <a:rPr lang="en-US" dirty="0" smtClean="0"/>
              <a:t>Temp=15*</a:t>
            </a:r>
            <a:r>
              <a:rPr lang="en-US" dirty="0" err="1" smtClean="0"/>
              <a:t>u.degC</a:t>
            </a:r>
            <a:endParaRPr lang="en-US" dirty="0" smtClean="0"/>
          </a:p>
          <a:p>
            <a:r>
              <a:rPr lang="en-US" dirty="0" err="1" smtClean="0"/>
              <a:t>Membrane_HL</a:t>
            </a:r>
            <a:r>
              <a:rPr lang="en-US" dirty="0" smtClean="0"/>
              <a:t> =( 32*</a:t>
            </a:r>
            <a:r>
              <a:rPr lang="en-US" dirty="0" err="1" smtClean="0"/>
              <a:t>pc.viscosity_dynamic</a:t>
            </a:r>
            <a:r>
              <a:rPr lang="en-US" dirty="0" smtClean="0"/>
              <a:t>(Temp)*L*</a:t>
            </a:r>
            <a:r>
              <a:rPr lang="en-US" dirty="0" err="1" smtClean="0"/>
              <a:t>V_a</a:t>
            </a:r>
            <a:r>
              <a:rPr lang="en-US" dirty="0" smtClean="0"/>
              <a:t>/(</a:t>
            </a:r>
            <a:r>
              <a:rPr lang="en-US" dirty="0" err="1" smtClean="0"/>
              <a:t>membrane_porosity</a:t>
            </a:r>
            <a:r>
              <a:rPr lang="en-US" dirty="0" smtClean="0"/>
              <a:t>*</a:t>
            </a:r>
            <a:r>
              <a:rPr lang="en-US" dirty="0" err="1" smtClean="0"/>
              <a:t>pc.density_water</a:t>
            </a:r>
            <a:r>
              <a:rPr lang="en-US" dirty="0" smtClean="0"/>
              <a:t>(Temp)*</a:t>
            </a:r>
            <a:r>
              <a:rPr lang="en-US" dirty="0" err="1" smtClean="0"/>
              <a:t>u.standard_gravity</a:t>
            </a:r>
            <a:r>
              <a:rPr lang="en-US" dirty="0" smtClean="0"/>
              <a:t>*d**2)).to(u.cm)</a:t>
            </a:r>
          </a:p>
          <a:p>
            <a:r>
              <a:rPr lang="en-US" dirty="0" err="1" smtClean="0"/>
              <a:t>Clay_density</a:t>
            </a:r>
            <a:r>
              <a:rPr lang="en-US" dirty="0" smtClean="0"/>
              <a:t> = 2650 * u.kg/</a:t>
            </a:r>
            <a:r>
              <a:rPr lang="en-US" dirty="0" err="1" smtClean="0"/>
              <a:t>u.m</a:t>
            </a:r>
            <a:r>
              <a:rPr lang="en-US" dirty="0" smtClean="0"/>
              <a:t>**3</a:t>
            </a:r>
          </a:p>
          <a:p>
            <a:r>
              <a:rPr lang="en-US" dirty="0" err="1" smtClean="0"/>
              <a:t>Clay_C</a:t>
            </a:r>
            <a:r>
              <a:rPr lang="en-US" dirty="0" smtClean="0"/>
              <a:t> = 5 * </a:t>
            </a:r>
            <a:r>
              <a:rPr lang="en-US" dirty="0" err="1" smtClean="0"/>
              <a:t>u.NTU</a:t>
            </a:r>
            <a:endParaRPr lang="en-US" dirty="0" smtClean="0"/>
          </a:p>
          <a:p>
            <a:r>
              <a:rPr lang="en-US" dirty="0" err="1" smtClean="0"/>
              <a:t>Clay_layer_V</a:t>
            </a:r>
            <a:r>
              <a:rPr lang="en-US" dirty="0" smtClean="0"/>
              <a:t> = </a:t>
            </a:r>
            <a:r>
              <a:rPr lang="en-US" dirty="0" err="1" smtClean="0"/>
              <a:t>V_a</a:t>
            </a:r>
            <a:r>
              <a:rPr lang="en-US" dirty="0" smtClean="0"/>
              <a:t>*</a:t>
            </a:r>
            <a:r>
              <a:rPr lang="en-US" dirty="0" err="1" smtClean="0"/>
              <a:t>Clay_C</a:t>
            </a:r>
            <a:r>
              <a:rPr lang="en-US" dirty="0" smtClean="0"/>
              <a:t>/(</a:t>
            </a:r>
            <a:r>
              <a:rPr lang="en-US" dirty="0" err="1" smtClean="0"/>
              <a:t>Clay_density</a:t>
            </a:r>
            <a:r>
              <a:rPr lang="en-US" dirty="0" smtClean="0"/>
              <a:t>*(1-clay_porosity))</a:t>
            </a:r>
          </a:p>
          <a:p>
            <a:r>
              <a:rPr lang="en-US" dirty="0" smtClean="0"/>
              <a:t>t = 1*u.hr</a:t>
            </a:r>
          </a:p>
          <a:p>
            <a:r>
              <a:rPr lang="en-US" dirty="0" err="1" smtClean="0"/>
              <a:t>Clay_layer_t</a:t>
            </a:r>
            <a:r>
              <a:rPr lang="en-US" dirty="0" smtClean="0"/>
              <a:t> =( </a:t>
            </a:r>
            <a:r>
              <a:rPr lang="en-US" dirty="0" err="1" smtClean="0"/>
              <a:t>Clay_layer_V</a:t>
            </a:r>
            <a:r>
              <a:rPr lang="en-US" dirty="0" smtClean="0"/>
              <a:t> * t).to(</a:t>
            </a:r>
            <a:r>
              <a:rPr lang="en-US" dirty="0" err="1" smtClean="0"/>
              <a:t>u.nm</a:t>
            </a:r>
            <a:r>
              <a:rPr lang="en-US" dirty="0" smtClean="0"/>
              <a:t>)</a:t>
            </a:r>
          </a:p>
          <a:p>
            <a:r>
              <a:rPr lang="en-US" dirty="0" err="1" smtClean="0"/>
              <a:t>Clay_layer_t</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extLst>
      <p:ext uri="{BB962C8B-B14F-4D97-AF65-F5344CB8AC3E}">
        <p14:creationId xmlns:p14="http://schemas.microsoft.com/office/powerpoint/2010/main" val="185308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199310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Flight and chain mechanized cleaning</a:t>
            </a:r>
          </a:p>
          <a:p>
            <a:r>
              <a:rPr lang="en-US" dirty="0" smtClean="0"/>
              <a:t>Plate setters</a:t>
            </a:r>
            <a:r>
              <a:rPr lang="en-US" baseline="0" dirty="0" smtClean="0"/>
              <a:t> with flow control!</a:t>
            </a:r>
          </a:p>
          <a:p>
            <a:r>
              <a:rPr lang="en-US" baseline="0" dirty="0" smtClean="0"/>
              <a:t>4 </a:t>
            </a:r>
            <a:r>
              <a:rPr lang="en-US" baseline="0" dirty="0" err="1" smtClean="0"/>
              <a:t>mgd</a:t>
            </a:r>
            <a:r>
              <a:rPr lang="en-US" baseline="0" dirty="0" smtClean="0"/>
              <a:t> is treated by 3 </a:t>
            </a:r>
            <a:r>
              <a:rPr lang="en-US" baseline="0" dirty="0" err="1" smtClean="0"/>
              <a:t>sed</a:t>
            </a:r>
            <a:r>
              <a:rPr lang="en-US" baseline="0" dirty="0" smtClean="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353282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3029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96125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1 </a:t>
            </a:r>
            <a:r>
              <a:rPr lang="en-US" dirty="0" err="1" smtClean="0"/>
              <a:t>mgd</a:t>
            </a:r>
            <a:r>
              <a:rPr lang="en-US" dirty="0" smtClean="0"/>
              <a:t> unit at Ithaca</a:t>
            </a:r>
            <a:r>
              <a:rPr lang="en-US" baseline="0" dirty="0" smtClean="0"/>
              <a:t> Water Treatment Plant</a:t>
            </a:r>
          </a:p>
          <a:p>
            <a:endParaRPr lang="en-US" baseline="0" dirty="0" smtClean="0"/>
          </a:p>
          <a:p>
            <a:r>
              <a:rPr lang="en-US" baseline="0" dirty="0" smtClean="0"/>
              <a:t>How much area would a </a:t>
            </a:r>
            <a:r>
              <a:rPr lang="en-US" baseline="0" dirty="0" err="1" smtClean="0"/>
              <a:t>StaRS</a:t>
            </a:r>
            <a:r>
              <a:rPr lang="en-US" baseline="0" dirty="0" smtClean="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37</a:t>
            </a:fld>
            <a:endParaRPr lang="en-US"/>
          </a:p>
        </p:txBody>
      </p:sp>
    </p:spTree>
    <p:extLst>
      <p:ext uri="{BB962C8B-B14F-4D97-AF65-F5344CB8AC3E}">
        <p14:creationId xmlns:p14="http://schemas.microsoft.com/office/powerpoint/2010/main" val="329763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baseline="0" dirty="0" smtClean="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38</a:t>
            </a:fld>
            <a:endParaRPr lang="en-US"/>
          </a:p>
        </p:txBody>
      </p:sp>
    </p:spTree>
    <p:extLst>
      <p:ext uri="{BB962C8B-B14F-4D97-AF65-F5344CB8AC3E}">
        <p14:creationId xmlns:p14="http://schemas.microsoft.com/office/powerpoint/2010/main" val="3672978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39</a:t>
            </a:fld>
            <a:endParaRPr lang="en-US"/>
          </a:p>
        </p:txBody>
      </p:sp>
    </p:spTree>
    <p:extLst>
      <p:ext uri="{BB962C8B-B14F-4D97-AF65-F5344CB8AC3E}">
        <p14:creationId xmlns:p14="http://schemas.microsoft.com/office/powerpoint/2010/main" val="2228254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40</a:t>
            </a:fld>
            <a:endParaRPr lang="en-US"/>
          </a:p>
        </p:txBody>
      </p:sp>
    </p:spTree>
    <p:extLst>
      <p:ext uri="{BB962C8B-B14F-4D97-AF65-F5344CB8AC3E}">
        <p14:creationId xmlns:p14="http://schemas.microsoft.com/office/powerpoint/2010/main" val="181087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17565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a:t>
            </a:fld>
            <a:endParaRPr lang="en-US"/>
          </a:p>
        </p:txBody>
      </p:sp>
    </p:spTree>
    <p:extLst>
      <p:ext uri="{BB962C8B-B14F-4D97-AF65-F5344CB8AC3E}">
        <p14:creationId xmlns:p14="http://schemas.microsoft.com/office/powerpoint/2010/main" val="332325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Brent </a:t>
            </a:r>
            <a:r>
              <a:rPr lang="en-US" dirty="0" err="1" smtClean="0"/>
              <a:t>Alspach</a:t>
            </a:r>
            <a:endParaRPr lang="en-US" dirty="0" smtClean="0"/>
          </a:p>
          <a:p>
            <a:endParaRPr lang="en-US" dirty="0" smtClean="0"/>
          </a:p>
          <a:p>
            <a:r>
              <a:rPr lang="en-US" sz="1200" b="0" i="0" kern="1200" dirty="0" smtClean="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smtClean="0">
                <a:solidFill>
                  <a:schemeClr val="tx1"/>
                </a:solidFill>
                <a:effectLst/>
                <a:latin typeface="Arial" pitchFamily="34" charset="0"/>
                <a:ea typeface="+mn-ea"/>
                <a:cs typeface="+mn-cs"/>
              </a:rPr>
              <a:t> </a:t>
            </a:r>
          </a:p>
          <a:p>
            <a:r>
              <a:rPr lang="en-US" dirty="0" smtClean="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smtClean="0"/>
              <a:t> </a:t>
            </a:r>
          </a:p>
          <a:p>
            <a:r>
              <a:rPr lang="en-US" dirty="0" smtClean="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12</a:t>
            </a:fld>
            <a:endParaRPr lang="en-US"/>
          </a:p>
        </p:txBody>
      </p:sp>
    </p:spTree>
    <p:extLst>
      <p:ext uri="{BB962C8B-B14F-4D97-AF65-F5344CB8AC3E}">
        <p14:creationId xmlns:p14="http://schemas.microsoft.com/office/powerpoint/2010/main" val="192538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sz="1200" b="0" i="0" kern="1200" dirty="0" smtClean="0">
                <a:solidFill>
                  <a:schemeClr val="tx1"/>
                </a:solidFill>
                <a:effectLst/>
                <a:latin typeface="Arial" pitchFamily="34" charset="0"/>
                <a:ea typeface="+mn-ea"/>
                <a:cs typeface="+mn-cs"/>
              </a:rPr>
              <a:t>Crittenden, John C., and et al.. </a:t>
            </a:r>
            <a:r>
              <a:rPr lang="en-US" sz="1200" b="0" i="1" kern="1200" dirty="0" smtClean="0">
                <a:solidFill>
                  <a:schemeClr val="tx1"/>
                </a:solidFill>
                <a:effectLst/>
                <a:latin typeface="Arial" pitchFamily="34" charset="0"/>
                <a:ea typeface="+mn-ea"/>
                <a:cs typeface="+mn-cs"/>
              </a:rPr>
              <a:t>MWH's Water Treatment: Principles and Design, Third Edition</a:t>
            </a:r>
            <a:r>
              <a:rPr lang="en-US" sz="1200" b="0" i="0" kern="1200" dirty="0" smtClean="0">
                <a:solidFill>
                  <a:schemeClr val="tx1"/>
                </a:solidFill>
                <a:effectLst/>
                <a:latin typeface="Arial" pitchFamily="34" charset="0"/>
                <a:ea typeface="+mn-ea"/>
                <a:cs typeface="+mn-cs"/>
              </a:rPr>
              <a:t>. John Wiley &amp; Sons. © 2012.Skillsoft. &lt;</a:t>
            </a:r>
            <a:r>
              <a:rPr lang="en-US" sz="1200" b="0" i="1" kern="1200" dirty="0" smtClean="0">
                <a:solidFill>
                  <a:schemeClr val="tx1"/>
                </a:solidFill>
                <a:effectLst/>
                <a:latin typeface="Arial" pitchFamily="34" charset="0"/>
                <a:ea typeface="+mn-ea"/>
                <a:cs typeface="+mn-cs"/>
              </a:rPr>
              <a:t>https://proxy.library.cornell.edu/sso/skillport?context=46187</a:t>
            </a:r>
            <a:r>
              <a:rPr lang="en-US" sz="1200" b="0" i="0" kern="1200" dirty="0" smtClean="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14</a:t>
            </a:fld>
            <a:endParaRPr lang="en-US"/>
          </a:p>
        </p:txBody>
      </p:sp>
    </p:spTree>
    <p:extLst>
      <p:ext uri="{BB962C8B-B14F-4D97-AF65-F5344CB8AC3E}">
        <p14:creationId xmlns:p14="http://schemas.microsoft.com/office/powerpoint/2010/main" val="4068981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309051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22</a:t>
            </a:fld>
            <a:endParaRPr lang="en-US"/>
          </a:p>
        </p:txBody>
      </p:sp>
    </p:spTree>
    <p:extLst>
      <p:ext uri="{BB962C8B-B14F-4D97-AF65-F5344CB8AC3E}">
        <p14:creationId xmlns:p14="http://schemas.microsoft.com/office/powerpoint/2010/main" val="209666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25</a:t>
            </a:fld>
            <a:endParaRPr lang="en-US"/>
          </a:p>
        </p:txBody>
      </p:sp>
    </p:spTree>
    <p:extLst>
      <p:ext uri="{BB962C8B-B14F-4D97-AF65-F5344CB8AC3E}">
        <p14:creationId xmlns:p14="http://schemas.microsoft.com/office/powerpoint/2010/main" val="266599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Flocculation/Sedimentation $2,607,785</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2017 down to 6 </a:t>
            </a:r>
            <a:r>
              <a:rPr lang="en-US" sz="1200" b="0" i="0" kern="1200" dirty="0" err="1" smtClean="0">
                <a:solidFill>
                  <a:schemeClr val="tx1"/>
                </a:solidFill>
                <a:effectLst/>
                <a:latin typeface="Arial" pitchFamily="34" charset="0"/>
                <a:ea typeface="+mn-ea"/>
                <a:cs typeface="+mn-cs"/>
              </a:rPr>
              <a:t>mgd</a:t>
            </a:r>
            <a:endParaRPr lang="en-US" dirty="0" smtClean="0"/>
          </a:p>
          <a:p>
            <a:r>
              <a:rPr lang="en-US" dirty="0" smtClean="0">
                <a:hlinkClick r:id="rId4"/>
              </a:rPr>
              <a:t>http://www.tdtnews.com/news/article_679b5530-a629-11e7-8d69-0ff68a1a883c.html</a:t>
            </a:r>
            <a:endParaRPr lang="en-US" dirty="0" smtClean="0"/>
          </a:p>
          <a:p>
            <a:endParaRPr lang="en-US" dirty="0" smtClean="0"/>
          </a:p>
          <a:p>
            <a:r>
              <a:rPr lang="en-US" dirty="0" smtClean="0"/>
              <a:t>See </a:t>
            </a:r>
            <a:r>
              <a:rPr lang="en-US" dirty="0" smtClean="0">
                <a:hlinkClick r:id="rId5"/>
              </a:rPr>
              <a:t>https://moralescompany.com/completed-projects/water-treatment-plants</a:t>
            </a:r>
            <a:r>
              <a:rPr lang="en-US" dirty="0" smtClean="0"/>
              <a:t> for lots of photos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36502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C95CED01-24E4-4C43-912C-6F6D3D954174}" type="datetimeFigureOut">
              <a:rPr lang="en-US" smtClean="0"/>
              <a:t>2/8/2020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D26CBC1-DCDC-4FF0-B13F-C25447E2ADFD}" type="slidenum">
              <a:rPr lang="en-US" smtClean="0"/>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405095865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39108815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36846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34248049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39852259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16226517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2961853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4495530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42262337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7955207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5118816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5CED01-24E4-4C43-912C-6F6D3D954174}" type="datetimeFigureOut">
              <a:rPr lang="en-US" smtClean="0"/>
              <a:t>2/8/2020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50436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9457795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5680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33185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0783544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4890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8780706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96447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4362465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8/2/2020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763074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6210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95CED01-24E4-4C43-912C-6F6D3D954174}" type="datetimeFigureOut">
              <a:rPr lang="en-US" smtClean="0"/>
              <a:t>2/8/2020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98827468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8829259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845769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791384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332565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0356979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1660346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8/2/2020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4766120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95CED01-24E4-4C43-912C-6F6D3D954174}" type="datetimeFigureOut">
              <a:rPr lang="en-US" smtClean="0"/>
              <a:t>2/8/2020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49420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C95CED01-24E4-4C43-912C-6F6D3D954174}" type="datetimeFigureOut">
              <a:rPr lang="en-US" smtClean="0"/>
              <a:t>2/8/2020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28860582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95CED01-24E4-4C43-912C-6F6D3D954174}" type="datetimeFigureOut">
              <a:rPr lang="en-US" smtClean="0"/>
              <a:t>2/8/2020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3298844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fld id="{C95CED01-24E4-4C43-912C-6F6D3D954174}" type="datetimeFigureOut">
              <a:rPr lang="en-US" smtClean="0"/>
              <a:t>2/8/2020</a:t>
            </a:fld>
            <a:endParaRPr lang="en-US"/>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BD26CBC1-DCDC-4FF0-B13F-C25447E2ADFD}" type="slidenum">
              <a:rPr lang="en-US" smtClean="0"/>
              <a:t>‹#›</a:t>
            </a:fld>
            <a:endParaRPr lang="en-US"/>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22454223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69378278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152957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C95CED01-24E4-4C43-912C-6F6D3D954174}" type="datetimeFigureOut">
              <a:rPr lang="en-US" smtClean="0"/>
              <a:t>2/8/2020</a:t>
            </a:fld>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D26CBC1-DCDC-4FF0-B13F-C25447E2ADFD}"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66938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8143910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520809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557381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753471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usgs.gov/special-topic/water-science-school/science/groundwater-use-united-states?qt-science_center_objects=0#qt-science_center_objects" TargetMode="External"/><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1612" y="5029200"/>
            <a:ext cx="6161988" cy="1143000"/>
          </a:xfrm>
        </p:spPr>
        <p:txBody>
          <a:bodyPr/>
          <a:lstStyle/>
          <a:p>
            <a:r>
              <a:rPr lang="en-US" dirty="0" smtClean="0"/>
              <a:t>In which pathogens are removed because they are particles</a:t>
            </a:r>
            <a:endParaRPr lang="en-US" dirty="0"/>
          </a:p>
        </p:txBody>
      </p:sp>
      <p:sp>
        <p:nvSpPr>
          <p:cNvPr id="2" name="Title 1"/>
          <p:cNvSpPr>
            <a:spLocks noGrp="1"/>
          </p:cNvSpPr>
          <p:nvPr>
            <p:ph type="ctrTitle" sz="quarter"/>
          </p:nvPr>
        </p:nvSpPr>
        <p:spPr/>
        <p:txBody>
          <a:bodyPr/>
          <a:lstStyle/>
          <a:p>
            <a:r>
              <a:rPr lang="en-US" dirty="0" smtClean="0"/>
              <a:t>Particles and Pathogens</a:t>
            </a:r>
            <a:endParaRPr lang="en-US" dirty="0"/>
          </a:p>
        </p:txBody>
      </p:sp>
      <p:sp>
        <p:nvSpPr>
          <p:cNvPr id="4" name="TextBox 3"/>
          <p:cNvSpPr txBox="1"/>
          <p:nvPr/>
        </p:nvSpPr>
        <p:spPr>
          <a:xfrm>
            <a:off x="320510" y="3160137"/>
            <a:ext cx="11671785" cy="584775"/>
          </a:xfrm>
          <a:prstGeom prst="rect">
            <a:avLst/>
          </a:prstGeom>
          <a:noFill/>
        </p:spPr>
        <p:txBody>
          <a:bodyPr wrap="none" rtlCol="0">
            <a:spAutoFit/>
          </a:bodyPr>
          <a:lstStyle/>
          <a:p>
            <a:r>
              <a:rPr lang="en-US" sz="3200" dirty="0" smtClean="0"/>
              <a:t>Rocks, leaves, branches, fish, frogs, sand, grit, clay, and pathogens</a:t>
            </a:r>
            <a:endParaRPr lang="en-US" sz="3200" dirty="0"/>
          </a:p>
        </p:txBody>
      </p:sp>
    </p:spTree>
    <p:extLst>
      <p:ext uri="{BB962C8B-B14F-4D97-AF65-F5344CB8AC3E}">
        <p14:creationId xmlns:p14="http://schemas.microsoft.com/office/powerpoint/2010/main" val="958638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Jargon for Confusion in </a:t>
            </a:r>
            <a:r>
              <a:rPr lang="en-US" dirty="0" err="1" smtClean="0"/>
              <a:t>Env</a:t>
            </a:r>
            <a:r>
              <a:rPr lang="en-US" dirty="0" smtClean="0"/>
              <a:t>. Eng.</a:t>
            </a:r>
            <a:endParaRPr lang="en-US" dirty="0"/>
          </a:p>
        </p:txBody>
      </p:sp>
      <p:sp>
        <p:nvSpPr>
          <p:cNvPr id="3" name="Content Placeholder 2"/>
          <p:cNvSpPr>
            <a:spLocks noGrp="1"/>
          </p:cNvSpPr>
          <p:nvPr>
            <p:ph idx="1"/>
          </p:nvPr>
        </p:nvSpPr>
        <p:spPr/>
        <p:txBody>
          <a:bodyPr/>
          <a:lstStyle/>
          <a:p>
            <a:r>
              <a:rPr lang="en-US" dirty="0" smtClean="0"/>
              <a:t>How to express velocities in units that confuse…</a:t>
            </a:r>
          </a:p>
          <a:p>
            <a:pPr lvl="1"/>
            <a:r>
              <a:rPr lang="en-US" dirty="0" smtClean="0"/>
              <a:t>Surface loading rates (for sedimentation tanks)</a:t>
            </a:r>
          </a:p>
          <a:p>
            <a:pPr lvl="1"/>
            <a:r>
              <a:rPr lang="en-US" dirty="0" smtClean="0"/>
              <a:t>Flux (for membrane filters)</a:t>
            </a:r>
          </a:p>
          <a:p>
            <a:pPr lvl="1"/>
            <a:r>
              <a:rPr lang="en-US" dirty="0"/>
              <a:t>Filtration velocities </a:t>
            </a:r>
            <a:r>
              <a:rPr lang="en-US" dirty="0" smtClean="0"/>
              <a:t>(for granular media)</a:t>
            </a:r>
          </a:p>
          <a:p>
            <a:r>
              <a:rPr lang="en-US" dirty="0" smtClean="0"/>
              <a:t>A modest proposal</a:t>
            </a:r>
          </a:p>
          <a:p>
            <a:pPr lvl="1"/>
            <a:r>
              <a:rPr lang="en-US" dirty="0" smtClean="0"/>
              <a:t>Let’s consistently use the simplest SI units so that we can compare across processes and bring physical insight</a:t>
            </a:r>
          </a:p>
          <a:p>
            <a:pPr lvl="1"/>
            <a:r>
              <a:rPr lang="en-US" dirty="0" smtClean="0"/>
              <a:t>The standard unit of time is seconds</a:t>
            </a:r>
          </a:p>
          <a:p>
            <a:pPr lvl="1"/>
            <a:r>
              <a:rPr lang="en-US" dirty="0" smtClean="0"/>
              <a:t>mm/s!</a:t>
            </a:r>
          </a:p>
          <a:p>
            <a:endParaRPr lang="en-US" dirty="0" smtClean="0"/>
          </a:p>
        </p:txBody>
      </p:sp>
      <p:sp>
        <p:nvSpPr>
          <p:cNvPr id="4" name="Rectangle 3"/>
          <p:cNvSpPr/>
          <p:nvPr/>
        </p:nvSpPr>
        <p:spPr>
          <a:xfrm>
            <a:off x="8628668" y="2220702"/>
            <a:ext cx="2749485" cy="1557349"/>
          </a:xfrm>
          <a:prstGeom prst="rect">
            <a:avLst/>
          </a:prstGeom>
        </p:spPr>
        <p:txBody>
          <a:bodyPr wrap="square">
            <a:spAutoFit/>
          </a:bodyPr>
          <a:lstStyle/>
          <a:p>
            <a:pPr marL="742950" lvl="1" indent="-285750" fontAlgn="base">
              <a:spcBef>
                <a:spcPct val="20000"/>
              </a:spcBef>
              <a:spcAft>
                <a:spcPct val="0"/>
              </a:spcAft>
              <a:buClr>
                <a:srgbClr val="0070C0"/>
              </a:buClr>
              <a:buSzPct val="150000"/>
              <a:buFont typeface="Candara" pitchFamily="34" charset="0"/>
              <a:buChar char="•"/>
            </a:pPr>
            <a:r>
              <a:rPr lang="en-US" sz="2800" kern="0" dirty="0" err="1">
                <a:solidFill>
                  <a:srgbClr val="000000"/>
                </a:solidFill>
              </a:rPr>
              <a:t>gpm</a:t>
            </a:r>
            <a:r>
              <a:rPr lang="en-US" sz="2800" kern="0" dirty="0">
                <a:solidFill>
                  <a:srgbClr val="000000"/>
                </a:solidFill>
              </a:rPr>
              <a:t>/ft</a:t>
            </a:r>
            <a:r>
              <a:rPr lang="en-US" sz="2800" kern="0" baseline="30000" dirty="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kern="0" dirty="0" err="1" smtClean="0">
                <a:solidFill>
                  <a:srgbClr val="000000"/>
                </a:solidFill>
              </a:rPr>
              <a:t>Lph</a:t>
            </a:r>
            <a:r>
              <a:rPr lang="en-US" sz="2800" kern="0" dirty="0" smtClean="0">
                <a:solidFill>
                  <a:srgbClr val="000000"/>
                </a:solidFill>
              </a:rPr>
              <a:t>/m</a:t>
            </a:r>
            <a:r>
              <a:rPr lang="en-US" sz="2800" kern="0" baseline="30000" dirty="0" smtClean="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dirty="0"/>
              <a:t>m/</a:t>
            </a:r>
            <a:r>
              <a:rPr lang="en-US" sz="2800" dirty="0" err="1"/>
              <a:t>hr</a:t>
            </a:r>
            <a:endParaRPr lang="en-US" sz="2800" kern="0" dirty="0">
              <a:solidFill>
                <a:srgbClr val="000000"/>
              </a:solidFill>
            </a:endParaRPr>
          </a:p>
        </p:txBody>
      </p:sp>
    </p:spTree>
    <p:extLst>
      <p:ext uri="{BB962C8B-B14F-4D97-AF65-F5344CB8AC3E}">
        <p14:creationId xmlns:p14="http://schemas.microsoft.com/office/powerpoint/2010/main" val="1388096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8458200" cy="685800"/>
          </a:xfrm>
        </p:spPr>
        <p:txBody>
          <a:bodyPr/>
          <a:lstStyle/>
          <a:p>
            <a:r>
              <a:rPr lang="en-US" dirty="0" smtClean="0"/>
              <a:t>Membrane Filtration</a:t>
            </a:r>
            <a:endParaRPr lang="en-US" dirty="0"/>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182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Drinking Water Treatment: Topics</a:t>
            </a:r>
            <a:endParaRPr lang="en-US" dirty="0"/>
          </a:p>
        </p:txBody>
      </p:sp>
      <p:sp>
        <p:nvSpPr>
          <p:cNvPr id="3" name="Content Placeholder 2"/>
          <p:cNvSpPr>
            <a:spLocks noGrp="1"/>
          </p:cNvSpPr>
          <p:nvPr>
            <p:ph idx="1"/>
          </p:nvPr>
        </p:nvSpPr>
        <p:spPr/>
        <p:txBody>
          <a:bodyPr/>
          <a:lstStyle/>
          <a:p>
            <a:r>
              <a:rPr lang="en-US" sz="2800" dirty="0"/>
              <a:t>Removal by size exclusion</a:t>
            </a:r>
          </a:p>
          <a:p>
            <a:r>
              <a:rPr lang="en-US" sz="2800" dirty="0"/>
              <a:t>Size of contaminants</a:t>
            </a:r>
          </a:p>
          <a:p>
            <a:r>
              <a:rPr lang="en-US" sz="2800" dirty="0"/>
              <a:t>Head loss through a pore</a:t>
            </a:r>
          </a:p>
          <a:p>
            <a:r>
              <a:rPr lang="en-US" sz="2800" dirty="0"/>
              <a:t>Number of pores per area of membrane</a:t>
            </a:r>
          </a:p>
          <a:p>
            <a:r>
              <a:rPr lang="en-US" sz="2800" dirty="0"/>
              <a:t>Typical filtration approach velocities</a:t>
            </a:r>
          </a:p>
          <a:p>
            <a:r>
              <a:rPr lang="en-US" sz="2800" dirty="0"/>
              <a:t>How do they achieve reasonable flow rates per </a:t>
            </a:r>
            <a:r>
              <a:rPr lang="en-US" sz="2800" dirty="0" smtClean="0"/>
              <a:t>plan view </a:t>
            </a:r>
            <a:r>
              <a:rPr lang="en-US" sz="2800" dirty="0"/>
              <a:t>area?</a:t>
            </a:r>
          </a:p>
          <a:p>
            <a:r>
              <a:rPr lang="en-US" sz="2800" dirty="0"/>
              <a:t>Low pressure and high pressure systems</a:t>
            </a:r>
          </a:p>
          <a:p>
            <a:r>
              <a:rPr lang="en-US" sz="2800" dirty="0" smtClean="0"/>
              <a:t>Fouling (backwashing doesn’t fully clean the membranes)</a:t>
            </a:r>
            <a:endParaRPr lang="en-US" sz="2800" dirty="0"/>
          </a:p>
          <a:p>
            <a:r>
              <a:rPr lang="en-US" sz="2800" dirty="0" smtClean="0"/>
              <a:t>Dissolved Organic Matter </a:t>
            </a:r>
            <a:r>
              <a:rPr lang="en-US" sz="2800" dirty="0"/>
              <a:t>removal</a:t>
            </a:r>
          </a:p>
          <a:p>
            <a:endParaRPr lang="en-US" sz="2800" dirty="0"/>
          </a:p>
        </p:txBody>
      </p:sp>
    </p:spTree>
    <p:extLst>
      <p:ext uri="{BB962C8B-B14F-4D97-AF65-F5344CB8AC3E}">
        <p14:creationId xmlns:p14="http://schemas.microsoft.com/office/powerpoint/2010/main" val="358425029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Pore </a:t>
            </a:r>
            <a:r>
              <a:rPr lang="en-US" dirty="0" smtClean="0"/>
              <a:t>sizes of membranes</a:t>
            </a:r>
            <a:endParaRPr lang="en-US" dirty="0"/>
          </a:p>
        </p:txBody>
      </p:sp>
      <p:sp>
        <p:nvSpPr>
          <p:cNvPr id="5" name="Rectangle 4"/>
          <p:cNvSpPr/>
          <p:nvPr/>
        </p:nvSpPr>
        <p:spPr bwMode="auto">
          <a:xfrm>
            <a:off x="2567165"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TextBox 5"/>
          <p:cNvSpPr txBox="1"/>
          <p:nvPr/>
        </p:nvSpPr>
        <p:spPr>
          <a:xfrm>
            <a:off x="2567165" y="1948648"/>
            <a:ext cx="1750800" cy="707886"/>
          </a:xfrm>
          <a:prstGeom prst="rect">
            <a:avLst/>
          </a:prstGeom>
          <a:noFill/>
        </p:spPr>
        <p:txBody>
          <a:bodyPr wrap="none" rtlCol="0">
            <a:spAutoFit/>
          </a:bodyPr>
          <a:lstStyle/>
          <a:p>
            <a:r>
              <a:rPr lang="en-US" sz="2000" b="0" dirty="0" smtClean="0">
                <a:latin typeface="+mn-lt"/>
              </a:rPr>
              <a:t>Microfiltration</a:t>
            </a:r>
          </a:p>
          <a:p>
            <a:r>
              <a:rPr lang="en-US" sz="2000" b="0" dirty="0" smtClean="0">
                <a:latin typeface="+mn-lt"/>
              </a:rPr>
              <a:t>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7" name="Rectangle 6"/>
          <p:cNvSpPr/>
          <p:nvPr/>
        </p:nvSpPr>
        <p:spPr bwMode="auto">
          <a:xfrm>
            <a:off x="2567165"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TextBox 7"/>
          <p:cNvSpPr txBox="1"/>
          <p:nvPr/>
        </p:nvSpPr>
        <p:spPr>
          <a:xfrm>
            <a:off x="2567165" y="3045265"/>
            <a:ext cx="1705916" cy="707886"/>
          </a:xfrm>
          <a:prstGeom prst="rect">
            <a:avLst/>
          </a:prstGeom>
          <a:noFill/>
        </p:spPr>
        <p:txBody>
          <a:bodyPr wrap="none" rtlCol="0">
            <a:spAutoFit/>
          </a:bodyPr>
          <a:lstStyle/>
          <a:p>
            <a:r>
              <a:rPr lang="en-US" sz="2000" b="0" dirty="0" smtClean="0">
                <a:latin typeface="+mn-lt"/>
              </a:rPr>
              <a:t>Ultrafiltration</a:t>
            </a:r>
          </a:p>
          <a:p>
            <a:r>
              <a:rPr lang="en-US" sz="2000" b="0" dirty="0" smtClean="0">
                <a:latin typeface="+mn-lt"/>
              </a:rPr>
              <a:t>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9" name="Rectangle 8"/>
          <p:cNvSpPr/>
          <p:nvPr/>
        </p:nvSpPr>
        <p:spPr bwMode="auto">
          <a:xfrm>
            <a:off x="2567165"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TextBox 9"/>
          <p:cNvSpPr txBox="1"/>
          <p:nvPr/>
        </p:nvSpPr>
        <p:spPr>
          <a:xfrm>
            <a:off x="2567165" y="4141882"/>
            <a:ext cx="1846980" cy="707886"/>
          </a:xfrm>
          <a:prstGeom prst="rect">
            <a:avLst/>
          </a:prstGeom>
          <a:noFill/>
        </p:spPr>
        <p:txBody>
          <a:bodyPr wrap="none" rtlCol="0">
            <a:spAutoFit/>
          </a:bodyPr>
          <a:lstStyle/>
          <a:p>
            <a:r>
              <a:rPr lang="en-US" sz="2000" b="0" dirty="0" err="1" smtClean="0">
                <a:latin typeface="+mn-lt"/>
              </a:rPr>
              <a:t>Nanofiltration</a:t>
            </a:r>
            <a:endParaRPr lang="en-US" sz="2000" b="0" dirty="0" smtClean="0">
              <a:latin typeface="+mn-lt"/>
            </a:endParaRPr>
          </a:p>
          <a:p>
            <a:r>
              <a:rPr lang="en-US" sz="2000" b="0" dirty="0" smtClean="0">
                <a:latin typeface="+mn-lt"/>
              </a:rPr>
              <a:t>0.001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11" name="Rectangle 10"/>
          <p:cNvSpPr/>
          <p:nvPr/>
        </p:nvSpPr>
        <p:spPr bwMode="auto">
          <a:xfrm>
            <a:off x="2567165"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TextBox 11"/>
          <p:cNvSpPr txBox="1"/>
          <p:nvPr/>
        </p:nvSpPr>
        <p:spPr>
          <a:xfrm>
            <a:off x="2567165" y="5238499"/>
            <a:ext cx="1986441" cy="707886"/>
          </a:xfrm>
          <a:prstGeom prst="rect">
            <a:avLst/>
          </a:prstGeom>
          <a:noFill/>
        </p:spPr>
        <p:txBody>
          <a:bodyPr wrap="none" rtlCol="0">
            <a:spAutoFit/>
          </a:bodyPr>
          <a:lstStyle/>
          <a:p>
            <a:r>
              <a:rPr lang="en-US" sz="2000" b="0" dirty="0" smtClean="0">
                <a:latin typeface="+mn-lt"/>
              </a:rPr>
              <a:t>Reverse osmosis</a:t>
            </a:r>
          </a:p>
          <a:p>
            <a:r>
              <a:rPr lang="en-US" sz="2000" b="0" dirty="0" smtClean="0">
                <a:latin typeface="+mn-lt"/>
              </a:rPr>
              <a:t>Nonporous</a:t>
            </a:r>
            <a:endParaRPr lang="en-US" sz="2000" b="0" dirty="0">
              <a:latin typeface="+mn-lt"/>
            </a:endParaRPr>
          </a:p>
        </p:txBody>
      </p:sp>
      <p:cxnSp>
        <p:nvCxnSpPr>
          <p:cNvPr id="13" name="Straight Arrow Connector 12"/>
          <p:cNvCxnSpPr/>
          <p:nvPr/>
        </p:nvCxnSpPr>
        <p:spPr bwMode="auto">
          <a:xfrm>
            <a:off x="4414145"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5588937" y="6356932"/>
            <a:ext cx="849207" cy="400110"/>
          </a:xfrm>
          <a:prstGeom prst="rect">
            <a:avLst/>
          </a:prstGeom>
          <a:noFill/>
        </p:spPr>
        <p:txBody>
          <a:bodyPr wrap="none" rtlCol="0">
            <a:spAutoFit/>
          </a:bodyPr>
          <a:lstStyle/>
          <a:p>
            <a:r>
              <a:rPr lang="en-US" sz="2000" b="0" dirty="0" smtClean="0">
                <a:latin typeface="+mn-lt"/>
              </a:rPr>
              <a:t>Water</a:t>
            </a:r>
            <a:endParaRPr lang="en-US" sz="2000" b="0" dirty="0">
              <a:latin typeface="+mn-lt"/>
            </a:endParaRPr>
          </a:p>
        </p:txBody>
      </p:sp>
      <p:sp>
        <p:nvSpPr>
          <p:cNvPr id="15" name="Freeform 14"/>
          <p:cNvSpPr/>
          <p:nvPr/>
        </p:nvSpPr>
        <p:spPr bwMode="auto">
          <a:xfrm>
            <a:off x="4943326"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Freeform 15"/>
          <p:cNvSpPr/>
          <p:nvPr/>
        </p:nvSpPr>
        <p:spPr bwMode="auto">
          <a:xfrm>
            <a:off x="5488028"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6011783"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Freeform 17"/>
          <p:cNvSpPr/>
          <p:nvPr/>
        </p:nvSpPr>
        <p:spPr bwMode="auto">
          <a:xfrm>
            <a:off x="6478922"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TextBox 18"/>
          <p:cNvSpPr txBox="1"/>
          <p:nvPr/>
        </p:nvSpPr>
        <p:spPr>
          <a:xfrm>
            <a:off x="6818034" y="5479239"/>
            <a:ext cx="3398687" cy="400110"/>
          </a:xfrm>
          <a:prstGeom prst="rect">
            <a:avLst/>
          </a:prstGeom>
          <a:noFill/>
        </p:spPr>
        <p:txBody>
          <a:bodyPr wrap="none" rtlCol="0">
            <a:spAutoFit/>
          </a:bodyPr>
          <a:lstStyle/>
          <a:p>
            <a:r>
              <a:rPr lang="en-US" sz="2000" b="0" dirty="0" smtClean="0">
                <a:latin typeface="+mn-lt"/>
              </a:rPr>
              <a:t>Monovalent species (Na</a:t>
            </a:r>
            <a:r>
              <a:rPr lang="en-US" sz="2000" b="0" baseline="30000" dirty="0" smtClean="0">
                <a:latin typeface="+mn-lt"/>
              </a:rPr>
              <a:t>+</a:t>
            </a:r>
            <a:r>
              <a:rPr lang="en-US" sz="2000" b="0" dirty="0" smtClean="0">
                <a:latin typeface="+mn-lt"/>
              </a:rPr>
              <a:t>, Cl</a:t>
            </a:r>
            <a:r>
              <a:rPr lang="en-US" sz="2000" b="0" baseline="30000" dirty="0" smtClean="0">
                <a:latin typeface="+mn-lt"/>
              </a:rPr>
              <a:t>-</a:t>
            </a:r>
            <a:r>
              <a:rPr lang="en-US" sz="2000" b="0" dirty="0" smtClean="0">
                <a:latin typeface="+mn-lt"/>
              </a:rPr>
              <a:t>)</a:t>
            </a:r>
            <a:endParaRPr lang="en-US" sz="2000" b="0" dirty="0">
              <a:latin typeface="+mn-lt"/>
            </a:endParaRPr>
          </a:p>
        </p:txBody>
      </p:sp>
      <p:sp>
        <p:nvSpPr>
          <p:cNvPr id="20" name="TextBox 19"/>
          <p:cNvSpPr txBox="1"/>
          <p:nvPr/>
        </p:nvSpPr>
        <p:spPr>
          <a:xfrm>
            <a:off x="6740358" y="4114060"/>
            <a:ext cx="2882520" cy="707886"/>
          </a:xfrm>
          <a:prstGeom prst="rect">
            <a:avLst/>
          </a:prstGeom>
          <a:noFill/>
        </p:spPr>
        <p:txBody>
          <a:bodyPr wrap="none" rtlCol="0">
            <a:spAutoFit/>
          </a:bodyPr>
          <a:lstStyle/>
          <a:p>
            <a:r>
              <a:rPr lang="en-US" sz="2000" b="0" dirty="0" smtClean="0">
                <a:latin typeface="+mn-lt"/>
              </a:rPr>
              <a:t>Dissolved organic matter</a:t>
            </a:r>
          </a:p>
          <a:p>
            <a:r>
              <a:rPr lang="en-US" sz="2000" b="0" dirty="0" smtClean="0">
                <a:latin typeface="+mn-lt"/>
              </a:rPr>
              <a:t>Divalent ions (Ca</a:t>
            </a:r>
            <a:r>
              <a:rPr lang="en-US" sz="2000" b="0" baseline="30000" dirty="0" smtClean="0">
                <a:latin typeface="+mn-lt"/>
              </a:rPr>
              <a:t>2+</a:t>
            </a:r>
            <a:r>
              <a:rPr lang="en-US" sz="2000" b="0" dirty="0" smtClean="0">
                <a:latin typeface="+mn-lt"/>
              </a:rPr>
              <a:t>, </a:t>
            </a:r>
            <a:r>
              <a:rPr lang="en-US" sz="2000" b="0" dirty="0" smtClean="0"/>
              <a:t>Mg</a:t>
            </a:r>
            <a:r>
              <a:rPr lang="en-US" sz="2000" b="0" baseline="30000" dirty="0" smtClean="0"/>
              <a:t>2</a:t>
            </a:r>
            <a:r>
              <a:rPr lang="en-US" sz="2000" b="0" baseline="30000" dirty="0"/>
              <a:t>+</a:t>
            </a:r>
            <a:r>
              <a:rPr lang="en-US" sz="2000" b="0" dirty="0" smtClean="0">
                <a:latin typeface="+mn-lt"/>
              </a:rPr>
              <a:t>)</a:t>
            </a:r>
            <a:endParaRPr lang="en-US" sz="2000" b="0" dirty="0">
              <a:latin typeface="+mn-lt"/>
            </a:endParaRPr>
          </a:p>
        </p:txBody>
      </p:sp>
      <p:sp>
        <p:nvSpPr>
          <p:cNvPr id="21" name="TextBox 20"/>
          <p:cNvSpPr txBox="1"/>
          <p:nvPr/>
        </p:nvSpPr>
        <p:spPr>
          <a:xfrm>
            <a:off x="7036986" y="3065423"/>
            <a:ext cx="1651414" cy="707886"/>
          </a:xfrm>
          <a:prstGeom prst="rect">
            <a:avLst/>
          </a:prstGeom>
          <a:noFill/>
        </p:spPr>
        <p:txBody>
          <a:bodyPr wrap="none" rtlCol="0">
            <a:spAutoFit/>
          </a:bodyPr>
          <a:lstStyle/>
          <a:p>
            <a:r>
              <a:rPr lang="en-US" sz="2000" b="0" dirty="0" smtClean="0">
                <a:latin typeface="+mn-lt"/>
              </a:rPr>
              <a:t>Small colloids</a:t>
            </a:r>
          </a:p>
          <a:p>
            <a:r>
              <a:rPr lang="en-US" sz="2000" b="0" dirty="0" smtClean="0">
                <a:latin typeface="+mn-lt"/>
              </a:rPr>
              <a:t>Viruses</a:t>
            </a:r>
            <a:endParaRPr lang="en-US" sz="2000" b="0" dirty="0">
              <a:latin typeface="+mn-lt"/>
            </a:endParaRPr>
          </a:p>
        </p:txBody>
      </p:sp>
      <p:sp>
        <p:nvSpPr>
          <p:cNvPr id="22" name="TextBox 21"/>
          <p:cNvSpPr txBox="1"/>
          <p:nvPr/>
        </p:nvSpPr>
        <p:spPr>
          <a:xfrm>
            <a:off x="7225095" y="1663642"/>
            <a:ext cx="2289011" cy="1015663"/>
          </a:xfrm>
          <a:prstGeom prst="rect">
            <a:avLst/>
          </a:prstGeom>
          <a:noFill/>
        </p:spPr>
        <p:txBody>
          <a:bodyPr wrap="square" rtlCol="0">
            <a:spAutoFit/>
          </a:bodyPr>
          <a:lstStyle/>
          <a:p>
            <a:r>
              <a:rPr lang="en-US" sz="2000" b="0" dirty="0" smtClean="0">
                <a:latin typeface="+mn-lt"/>
              </a:rPr>
              <a:t>Particles, Sediment</a:t>
            </a:r>
          </a:p>
          <a:p>
            <a:r>
              <a:rPr lang="en-US" sz="2000" b="0" dirty="0" smtClean="0">
                <a:latin typeface="+mn-lt"/>
              </a:rPr>
              <a:t>Algae, Protozoa, Bacteria</a:t>
            </a:r>
            <a:endParaRPr lang="en-US" sz="2000" b="0" dirty="0">
              <a:latin typeface="+mn-lt"/>
            </a:endParaRPr>
          </a:p>
        </p:txBody>
      </p:sp>
      <p:sp>
        <p:nvSpPr>
          <p:cNvPr id="23" name="TextBox 22"/>
          <p:cNvSpPr txBox="1"/>
          <p:nvPr/>
        </p:nvSpPr>
        <p:spPr>
          <a:xfrm rot="16200000">
            <a:off x="1190835" y="2637438"/>
            <a:ext cx="1389467" cy="707886"/>
          </a:xfrm>
          <a:prstGeom prst="rect">
            <a:avLst/>
          </a:prstGeom>
          <a:noFill/>
        </p:spPr>
        <p:txBody>
          <a:bodyPr wrap="square" rtlCol="0">
            <a:spAutoFit/>
          </a:bodyPr>
          <a:lstStyle/>
          <a:p>
            <a:pPr algn="ctr"/>
            <a:r>
              <a:rPr lang="en-US" sz="2000" b="0" dirty="0" smtClean="0">
                <a:latin typeface="+mn-lt"/>
              </a:rPr>
              <a:t>Membrane filtration</a:t>
            </a:r>
          </a:p>
        </p:txBody>
      </p:sp>
      <p:sp>
        <p:nvSpPr>
          <p:cNvPr id="24" name="TextBox 23"/>
          <p:cNvSpPr txBox="1"/>
          <p:nvPr/>
        </p:nvSpPr>
        <p:spPr>
          <a:xfrm rot="16200000">
            <a:off x="1158153" y="4496707"/>
            <a:ext cx="1389467" cy="707886"/>
          </a:xfrm>
          <a:prstGeom prst="rect">
            <a:avLst/>
          </a:prstGeom>
          <a:noFill/>
        </p:spPr>
        <p:txBody>
          <a:bodyPr wrap="square" rtlCol="0">
            <a:spAutoFit/>
          </a:bodyPr>
          <a:lstStyle/>
          <a:p>
            <a:pPr algn="ctr"/>
            <a:r>
              <a:rPr lang="en-US" sz="2000" b="0" dirty="0" smtClean="0">
                <a:latin typeface="+mn-lt"/>
              </a:rPr>
              <a:t>Reverse Osmosis</a:t>
            </a:r>
          </a:p>
        </p:txBody>
      </p:sp>
      <p:sp>
        <p:nvSpPr>
          <p:cNvPr id="25" name="Left Brace 24"/>
          <p:cNvSpPr/>
          <p:nvPr/>
        </p:nvSpPr>
        <p:spPr bwMode="auto">
          <a:xfrm>
            <a:off x="2228496"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 name="Left Brace 25"/>
          <p:cNvSpPr/>
          <p:nvPr/>
        </p:nvSpPr>
        <p:spPr bwMode="auto">
          <a:xfrm>
            <a:off x="2193894"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40826870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34028641"/>
              </p:ext>
            </p:extLst>
          </p:nvPr>
        </p:nvGraphicFramePr>
        <p:xfrm>
          <a:off x="2095500" y="0"/>
          <a:ext cx="8229600" cy="60502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smtClean="0"/>
                        <a:t>Parameter</a:t>
                      </a:r>
                      <a:endParaRPr lang="en-US" dirty="0"/>
                    </a:p>
                  </a:txBody>
                  <a:tcPr/>
                </a:tc>
                <a:tc>
                  <a:txBody>
                    <a:bodyPr/>
                    <a:lstStyle/>
                    <a:p>
                      <a:r>
                        <a:rPr lang="en-US" dirty="0" smtClean="0"/>
                        <a:t>Membrane</a:t>
                      </a:r>
                      <a:r>
                        <a:rPr lang="en-US" baseline="0" dirty="0" smtClean="0"/>
                        <a:t> Filtration</a:t>
                      </a:r>
                      <a:endParaRPr lang="en-US" dirty="0"/>
                    </a:p>
                  </a:txBody>
                  <a:tcPr/>
                </a:tc>
                <a:tc>
                  <a:txBody>
                    <a:bodyPr/>
                    <a:lstStyle/>
                    <a:p>
                      <a:r>
                        <a:rPr lang="en-US" dirty="0" smtClean="0"/>
                        <a:t>Reverse Osmosis</a:t>
                      </a:r>
                      <a:endParaRPr lang="en-US" dirty="0"/>
                    </a:p>
                  </a:txBody>
                  <a:tcPr/>
                </a:tc>
                <a:tc>
                  <a:txBody>
                    <a:bodyPr/>
                    <a:lstStyle/>
                    <a:p>
                      <a:r>
                        <a:rPr lang="en-US" dirty="0" smtClean="0"/>
                        <a:t>Rapid</a:t>
                      </a:r>
                      <a:r>
                        <a:rPr lang="en-US" baseline="0" dirty="0" smtClean="0"/>
                        <a:t> sand Filtration</a:t>
                      </a:r>
                      <a:endParaRPr lang="en-US" dirty="0"/>
                    </a:p>
                  </a:txBody>
                  <a:tcPr/>
                </a:tc>
                <a:extLst>
                  <a:ext uri="{0D108BD9-81ED-4DB2-BD59-A6C34878D82A}">
                    <a16:rowId xmlns:a16="http://schemas.microsoft.com/office/drawing/2014/main" val="1304035898"/>
                  </a:ext>
                </a:extLst>
              </a:tr>
              <a:tr h="370840">
                <a:tc>
                  <a:txBody>
                    <a:bodyPr/>
                    <a:lstStyle/>
                    <a:p>
                      <a:r>
                        <a:rPr lang="en-US" dirty="0" smtClean="0"/>
                        <a:t>Mechanism</a:t>
                      </a:r>
                      <a:endParaRPr lang="en-US" dirty="0"/>
                    </a:p>
                  </a:txBody>
                  <a:tcPr/>
                </a:tc>
                <a:tc>
                  <a:txBody>
                    <a:bodyPr/>
                    <a:lstStyle/>
                    <a:p>
                      <a:r>
                        <a:rPr lang="en-US" dirty="0" smtClean="0"/>
                        <a:t>Straining (size exclusion)</a:t>
                      </a:r>
                      <a:endParaRPr lang="en-US" dirty="0"/>
                    </a:p>
                  </a:txBody>
                  <a:tcPr/>
                </a:tc>
                <a:tc>
                  <a:txBody>
                    <a:bodyPr/>
                    <a:lstStyle/>
                    <a:p>
                      <a:r>
                        <a:rPr lang="en-US" dirty="0" smtClean="0"/>
                        <a:t>Differences in solubility</a:t>
                      </a:r>
                      <a:r>
                        <a:rPr lang="en-US" baseline="0" dirty="0" smtClean="0"/>
                        <a:t> or diffusivity</a:t>
                      </a:r>
                      <a:endParaRPr lang="en-US" dirty="0"/>
                    </a:p>
                  </a:txBody>
                  <a:tcPr/>
                </a:tc>
                <a:tc>
                  <a:txBody>
                    <a:bodyPr/>
                    <a:lstStyle/>
                    <a:p>
                      <a:r>
                        <a:rPr lang="en-US" dirty="0" smtClean="0"/>
                        <a:t>Flow</a:t>
                      </a:r>
                      <a:r>
                        <a:rPr lang="en-US" baseline="0" dirty="0" smtClean="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smtClean="0"/>
                        <a:t>Removal efficiency</a:t>
                      </a:r>
                      <a:endParaRPr lang="en-US" dirty="0"/>
                    </a:p>
                  </a:txBody>
                  <a:tcPr/>
                </a:tc>
                <a:tc>
                  <a:txBody>
                    <a:bodyPr/>
                    <a:lstStyle/>
                    <a:p>
                      <a:r>
                        <a:rPr lang="en-US" dirty="0" err="1" smtClean="0"/>
                        <a:t>pC</a:t>
                      </a:r>
                      <a:r>
                        <a:rPr lang="en-US" dirty="0" smtClean="0"/>
                        <a:t>*</a:t>
                      </a:r>
                      <a:r>
                        <a:rPr lang="en-US" baseline="0" dirty="0" smtClean="0"/>
                        <a:t> of 6 (99.9999%)</a:t>
                      </a:r>
                      <a:endParaRPr lang="en-US" dirty="0"/>
                    </a:p>
                  </a:txBody>
                  <a:tcPr/>
                </a:tc>
                <a:tc>
                  <a:txBody>
                    <a:bodyPr/>
                    <a:lstStyle/>
                    <a:p>
                      <a:r>
                        <a:rPr lang="en-US" dirty="0" smtClean="0"/>
                        <a:t>50% to 99%</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335860446"/>
                  </a:ext>
                </a:extLst>
              </a:tr>
              <a:tr h="370840">
                <a:tc>
                  <a:txBody>
                    <a:bodyPr/>
                    <a:lstStyle/>
                    <a:p>
                      <a:r>
                        <a:rPr lang="en-US" dirty="0" smtClean="0"/>
                        <a:t>Transmembrane</a:t>
                      </a:r>
                      <a:r>
                        <a:rPr lang="en-US" baseline="0" dirty="0" smtClean="0"/>
                        <a:t> pressure</a:t>
                      </a:r>
                      <a:endParaRPr lang="en-US" dirty="0"/>
                    </a:p>
                  </a:txBody>
                  <a:tcPr/>
                </a:tc>
                <a:tc>
                  <a:txBody>
                    <a:bodyPr/>
                    <a:lstStyle/>
                    <a:p>
                      <a:r>
                        <a:rPr lang="en-US" dirty="0" smtClean="0"/>
                        <a:t>0.2 - 1 bar</a:t>
                      </a:r>
                      <a:endParaRPr lang="en-US" dirty="0"/>
                    </a:p>
                  </a:txBody>
                  <a:tcPr/>
                </a:tc>
                <a:tc>
                  <a:txBody>
                    <a:bodyPr/>
                    <a:lstStyle/>
                    <a:p>
                      <a:r>
                        <a:rPr lang="en-US" sz="1800" b="0" i="0" kern="1200" dirty="0" smtClean="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smtClean="0"/>
                        <a:t>Transmembrane head loss</a:t>
                      </a:r>
                      <a:endParaRPr lang="en-US" dirty="0"/>
                    </a:p>
                  </a:txBody>
                  <a:tcPr/>
                </a:tc>
                <a:tc>
                  <a:txBody>
                    <a:bodyPr/>
                    <a:lstStyle/>
                    <a:p>
                      <a:r>
                        <a:rPr lang="en-US" dirty="0" smtClean="0"/>
                        <a:t>2 – 10 m</a:t>
                      </a:r>
                      <a:endParaRPr lang="en-US" dirty="0"/>
                    </a:p>
                  </a:txBody>
                  <a:tcPr/>
                </a:tc>
                <a:tc>
                  <a:txBody>
                    <a:bodyPr/>
                    <a:lstStyle/>
                    <a:p>
                      <a:r>
                        <a:rPr lang="en-US" dirty="0" smtClean="0"/>
                        <a:t>50 –</a:t>
                      </a:r>
                      <a:r>
                        <a:rPr lang="en-US" baseline="0" dirty="0" smtClean="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 (0.2</a:t>
                      </a:r>
                      <a:r>
                        <a:rPr lang="en-US" baseline="0" dirty="0" smtClean="0"/>
                        <a:t> – 0.8 m for </a:t>
                      </a:r>
                      <a:r>
                        <a:rPr lang="en-US" baseline="0" dirty="0" err="1" smtClean="0"/>
                        <a:t>StaRS</a:t>
                      </a:r>
                      <a:r>
                        <a:rPr lang="en-US" baseline="0" dirty="0" smtClean="0"/>
                        <a:t>)</a:t>
                      </a:r>
                      <a:endParaRPr lang="en-US" dirty="0" smtClean="0"/>
                    </a:p>
                  </a:txBody>
                  <a:tcPr/>
                </a:tc>
                <a:extLst>
                  <a:ext uri="{0D108BD9-81ED-4DB2-BD59-A6C34878D82A}">
                    <a16:rowId xmlns:a16="http://schemas.microsoft.com/office/drawing/2014/main" val="802611963"/>
                  </a:ext>
                </a:extLst>
              </a:tr>
              <a:tr h="370840">
                <a:tc>
                  <a:txBody>
                    <a:bodyPr/>
                    <a:lstStyle/>
                    <a:p>
                      <a:r>
                        <a:rPr lang="en-US" dirty="0" smtClean="0"/>
                        <a:t>Approach velocity*</a:t>
                      </a:r>
                      <a:endParaRPr lang="en-US" dirty="0"/>
                    </a:p>
                  </a:txBody>
                  <a:tcPr/>
                </a:tc>
                <a:tc>
                  <a:txBody>
                    <a:bodyPr/>
                    <a:lstStyle/>
                    <a:p>
                      <a:r>
                        <a:rPr lang="en-US" dirty="0" smtClean="0"/>
                        <a:t>8 – 50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0.3 – 14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1.4 – 4.2 mm/s</a:t>
                      </a:r>
                      <a:endParaRPr lang="en-US" dirty="0"/>
                    </a:p>
                  </a:txBody>
                  <a:tcPr/>
                </a:tc>
                <a:extLst>
                  <a:ext uri="{0D108BD9-81ED-4DB2-BD59-A6C34878D82A}">
                    <a16:rowId xmlns:a16="http://schemas.microsoft.com/office/drawing/2014/main" val="278870735"/>
                  </a:ext>
                </a:extLst>
              </a:tr>
              <a:tr h="370840">
                <a:tc>
                  <a:txBody>
                    <a:bodyPr/>
                    <a:lstStyle/>
                    <a:p>
                      <a:r>
                        <a:rPr lang="en-US" dirty="0" smtClean="0"/>
                        <a:t>Competing process</a:t>
                      </a:r>
                      <a:endParaRPr lang="en-US" dirty="0"/>
                    </a:p>
                  </a:txBody>
                  <a:tcPr/>
                </a:tc>
                <a:tc>
                  <a:txBody>
                    <a:bodyPr/>
                    <a:lstStyle/>
                    <a:p>
                      <a:r>
                        <a:rPr lang="en-US" dirty="0" smtClean="0"/>
                        <a:t>Rapid sand</a:t>
                      </a:r>
                      <a:endParaRPr lang="en-US" dirty="0"/>
                    </a:p>
                  </a:txBody>
                  <a:tcPr/>
                </a:tc>
                <a:tc>
                  <a:txBody>
                    <a:bodyPr/>
                    <a:lstStyle/>
                    <a:p>
                      <a:r>
                        <a:rPr lang="en-US" dirty="0" smtClean="0"/>
                        <a:t>Carbon adsorption, ion exchange, precipitative softening, distillation</a:t>
                      </a:r>
                      <a:endParaRPr lang="en-US" dirty="0"/>
                    </a:p>
                  </a:txBody>
                  <a:tcPr/>
                </a:tc>
                <a:tc>
                  <a:txBody>
                    <a:bodyPr/>
                    <a:lstStyle/>
                    <a:p>
                      <a:r>
                        <a:rPr lang="en-US" dirty="0" smtClean="0"/>
                        <a:t>membranes</a:t>
                      </a:r>
                      <a:endParaRPr lang="en-US" dirty="0"/>
                    </a:p>
                  </a:txBody>
                  <a:tcPr/>
                </a:tc>
                <a:extLst>
                  <a:ext uri="{0D108BD9-81ED-4DB2-BD59-A6C34878D82A}">
                    <a16:rowId xmlns:a16="http://schemas.microsoft.com/office/drawing/2014/main" val="2567823646"/>
                  </a:ext>
                </a:extLst>
              </a:tr>
              <a:tr h="370840">
                <a:tc>
                  <a:txBody>
                    <a:bodyPr/>
                    <a:lstStyle/>
                    <a:p>
                      <a:r>
                        <a:rPr lang="en-US" dirty="0" smtClean="0"/>
                        <a:t>Filter run time</a:t>
                      </a:r>
                      <a:endParaRPr lang="en-US" dirty="0"/>
                    </a:p>
                  </a:txBody>
                  <a:tcPr/>
                </a:tc>
                <a:tc>
                  <a:txBody>
                    <a:bodyPr/>
                    <a:lstStyle/>
                    <a:p>
                      <a:r>
                        <a:rPr lang="en-US" dirty="0" smtClean="0"/>
                        <a:t>30 – 90 minutes</a:t>
                      </a:r>
                      <a:endParaRPr lang="en-US" dirty="0"/>
                    </a:p>
                  </a:txBody>
                  <a:tcPr/>
                </a:tc>
                <a:tc>
                  <a:txBody>
                    <a:bodyPr/>
                    <a:lstStyle/>
                    <a:p>
                      <a:endParaRPr lang="en-US" dirty="0"/>
                    </a:p>
                  </a:txBody>
                  <a:tcPr/>
                </a:tc>
                <a:tc>
                  <a:txBody>
                    <a:bodyPr/>
                    <a:lstStyle/>
                    <a:p>
                      <a:r>
                        <a:rPr lang="en-US" dirty="0" smtClean="0"/>
                        <a:t>1 – 4 days</a:t>
                      </a:r>
                      <a:endParaRPr lang="en-US" dirty="0"/>
                    </a:p>
                  </a:txBody>
                  <a:tcPr/>
                </a:tc>
                <a:extLst>
                  <a:ext uri="{0D108BD9-81ED-4DB2-BD59-A6C34878D82A}">
                    <a16:rowId xmlns:a16="http://schemas.microsoft.com/office/drawing/2014/main" val="3354278088"/>
                  </a:ext>
                </a:extLst>
              </a:tr>
              <a:tr h="370840">
                <a:tc>
                  <a:txBody>
                    <a:bodyPr/>
                    <a:lstStyle/>
                    <a:p>
                      <a:r>
                        <a:rPr lang="en-US" dirty="0" smtClean="0"/>
                        <a:t>Backwash</a:t>
                      </a:r>
                      <a:r>
                        <a:rPr lang="en-US" baseline="0" dirty="0" smtClean="0"/>
                        <a:t> duration</a:t>
                      </a:r>
                      <a:endParaRPr lang="en-US" dirty="0"/>
                    </a:p>
                  </a:txBody>
                  <a:tcPr/>
                </a:tc>
                <a:tc>
                  <a:txBody>
                    <a:bodyPr/>
                    <a:lstStyle/>
                    <a:p>
                      <a:r>
                        <a:rPr lang="en-US" dirty="0" smtClean="0"/>
                        <a:t>1 – 3 minutes</a:t>
                      </a:r>
                      <a:endParaRPr lang="en-US" dirty="0"/>
                    </a:p>
                  </a:txBody>
                  <a:tcPr/>
                </a:tc>
                <a:tc>
                  <a:txBody>
                    <a:bodyPr/>
                    <a:lstStyle/>
                    <a:p>
                      <a:endParaRPr lang="en-US" dirty="0"/>
                    </a:p>
                  </a:txBody>
                  <a:tcPr/>
                </a:tc>
                <a:tc>
                  <a:txBody>
                    <a:bodyPr/>
                    <a:lstStyle/>
                    <a:p>
                      <a:r>
                        <a:rPr lang="en-US" dirty="0" smtClean="0"/>
                        <a:t>10-15 minutes</a:t>
                      </a:r>
                      <a:endParaRPr lang="en-US" dirty="0"/>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1891646" y="6400800"/>
            <a:ext cx="1949573" cy="369332"/>
          </a:xfrm>
          <a:prstGeom prst="rect">
            <a:avLst/>
          </a:prstGeom>
          <a:noFill/>
        </p:spPr>
        <p:txBody>
          <a:bodyPr wrap="none" rtlCol="0">
            <a:spAutoFit/>
          </a:bodyPr>
          <a:lstStyle/>
          <a:p>
            <a:r>
              <a:rPr lang="en-US" dirty="0"/>
              <a:t>*not pore velocity</a:t>
            </a:r>
          </a:p>
        </p:txBody>
      </p:sp>
    </p:spTree>
    <p:extLst>
      <p:ext uri="{BB962C8B-B14F-4D97-AF65-F5344CB8AC3E}">
        <p14:creationId xmlns:p14="http://schemas.microsoft.com/office/powerpoint/2010/main" val="120112740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membranes?</a:t>
            </a:r>
            <a:endParaRPr lang="en-US" dirty="0"/>
          </a:p>
        </p:txBody>
      </p:sp>
      <p:sp>
        <p:nvSpPr>
          <p:cNvPr id="3" name="Content Placeholder 2"/>
          <p:cNvSpPr>
            <a:spLocks noGrp="1"/>
          </p:cNvSpPr>
          <p:nvPr>
            <p:ph idx="1"/>
          </p:nvPr>
        </p:nvSpPr>
        <p:spPr/>
        <p:txBody>
          <a:bodyPr/>
          <a:lstStyle/>
          <a:p>
            <a:r>
              <a:rPr lang="en-US" dirty="0" smtClean="0"/>
              <a:t>1993 Milwaukee Cryptosporidiosis outbreak revealed that sand filters can fail </a:t>
            </a:r>
          </a:p>
          <a:p>
            <a:r>
              <a:rPr lang="en-US" dirty="0" smtClean="0"/>
              <a:t>Absolute (almost) barrier to protozoa and bacteria pathogens</a:t>
            </a:r>
          </a:p>
          <a:p>
            <a:r>
              <a:rPr lang="en-US" dirty="0" smtClean="0"/>
              <a:t>Doesn’t require getting the chemical dose right</a:t>
            </a:r>
          </a:p>
          <a:p>
            <a:r>
              <a:rPr lang="en-US" dirty="0" smtClean="0"/>
              <a:t>Simpler to understand how it works</a:t>
            </a:r>
          </a:p>
          <a:p>
            <a:r>
              <a:rPr lang="en-US" dirty="0" smtClean="0"/>
              <a:t>But at the cost of higher energy, more chemicals, more plastic waste, possibly more wash water waste</a:t>
            </a:r>
          </a:p>
          <a:p>
            <a:endParaRPr lang="en-US" dirty="0" smtClean="0"/>
          </a:p>
          <a:p>
            <a:endParaRPr lang="en-US" dirty="0"/>
          </a:p>
        </p:txBody>
      </p:sp>
    </p:spTree>
    <p:extLst>
      <p:ext uri="{BB962C8B-B14F-4D97-AF65-F5344CB8AC3E}">
        <p14:creationId xmlns:p14="http://schemas.microsoft.com/office/powerpoint/2010/main" val="151374128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1371600"/>
            <a:ext cx="9144000" cy="5486400"/>
          </a:xfrm>
          <a:prstGeom prst="rect">
            <a:avLst/>
          </a:prstGeom>
        </p:spPr>
      </p:pic>
      <p:sp>
        <p:nvSpPr>
          <p:cNvPr id="2" name="Title 1"/>
          <p:cNvSpPr>
            <a:spLocks noGrp="1"/>
          </p:cNvSpPr>
          <p:nvPr>
            <p:ph type="title"/>
          </p:nvPr>
        </p:nvSpPr>
        <p:spPr/>
        <p:txBody>
          <a:bodyPr/>
          <a:lstStyle/>
          <a:p>
            <a:r>
              <a:rPr lang="en-US" dirty="0" smtClean="0"/>
              <a:t>Definition of rejection for Membrane and Ultra Filtration</a:t>
            </a:r>
            <a:endParaRPr lang="en-US" dirty="0"/>
          </a:p>
        </p:txBody>
      </p:sp>
      <p:sp>
        <p:nvSpPr>
          <p:cNvPr id="8" name="Freeform 7"/>
          <p:cNvSpPr/>
          <p:nvPr/>
        </p:nvSpPr>
        <p:spPr bwMode="auto">
          <a:xfrm>
            <a:off x="4177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6051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13" name="TextBox 12"/>
          <p:cNvSpPr txBox="1"/>
          <p:nvPr/>
        </p:nvSpPr>
        <p:spPr>
          <a:xfrm>
            <a:off x="5319000" y="2514601"/>
            <a:ext cx="1554001" cy="1323439"/>
          </a:xfrm>
          <a:prstGeom prst="rect">
            <a:avLst/>
          </a:prstGeom>
          <a:noFill/>
        </p:spPr>
        <p:txBody>
          <a:bodyPr wrap="square" rtlCol="0">
            <a:spAutoFit/>
          </a:bodyPr>
          <a:lstStyle/>
          <a:p>
            <a:r>
              <a:rPr lang="en-US" sz="2000" dirty="0"/>
              <a:t>UF membrane retention rating</a:t>
            </a:r>
          </a:p>
        </p:txBody>
      </p:sp>
      <p:cxnSp>
        <p:nvCxnSpPr>
          <p:cNvPr id="16" name="Straight Connector 15"/>
          <p:cNvCxnSpPr/>
          <p:nvPr/>
        </p:nvCxnSpPr>
        <p:spPr bwMode="auto">
          <a:xfrm flipV="1">
            <a:off x="2676940" y="2425149"/>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7706138" y="2425149"/>
            <a:ext cx="1769166" cy="1015663"/>
          </a:xfrm>
          <a:prstGeom prst="rect">
            <a:avLst/>
          </a:prstGeom>
          <a:noFill/>
        </p:spPr>
        <p:txBody>
          <a:bodyPr wrap="square" rtlCol="0">
            <a:spAutoFit/>
          </a:bodyPr>
          <a:lstStyle/>
          <a:p>
            <a:r>
              <a:rPr lang="en-US" sz="2000" dirty="0"/>
              <a:t>MF membrane retention rating</a:t>
            </a:r>
          </a:p>
        </p:txBody>
      </p:sp>
      <p:cxnSp>
        <p:nvCxnSpPr>
          <p:cNvPr id="21" name="Straight Arrow Connector 20"/>
          <p:cNvCxnSpPr/>
          <p:nvPr/>
        </p:nvCxnSpPr>
        <p:spPr bwMode="auto">
          <a:xfrm flipH="1" flipV="1">
            <a:off x="7374926" y="2057400"/>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5197982" y="2425149"/>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9865" y="3897794"/>
            <a:ext cx="1497996" cy="471896"/>
          </a:xfrm>
          <a:prstGeom prst="rect">
            <a:avLst/>
          </a:prstGeom>
        </p:spPr>
      </p:pic>
    </p:spTree>
    <p:extLst>
      <p:ext uri="{BB962C8B-B14F-4D97-AF65-F5344CB8AC3E}">
        <p14:creationId xmlns:p14="http://schemas.microsoft.com/office/powerpoint/2010/main" val="107093414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particle capture mechanisms</a:t>
            </a:r>
            <a:endParaRPr lang="en-US" dirty="0"/>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152400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2280783" y="41432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7" name="Freeform 6"/>
          <p:cNvSpPr/>
          <p:nvPr/>
        </p:nvSpPr>
        <p:spPr bwMode="auto">
          <a:xfrm>
            <a:off x="2433183" y="42956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8" name="Freeform 7"/>
          <p:cNvSpPr/>
          <p:nvPr/>
        </p:nvSpPr>
        <p:spPr bwMode="auto">
          <a:xfrm>
            <a:off x="1981201" y="446576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1863339" y="391134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0" name="Freeform 9"/>
          <p:cNvSpPr/>
          <p:nvPr/>
        </p:nvSpPr>
        <p:spPr bwMode="auto">
          <a:xfrm>
            <a:off x="2461095" y="37412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6" name="TextBox 5"/>
          <p:cNvSpPr txBox="1"/>
          <p:nvPr/>
        </p:nvSpPr>
        <p:spPr>
          <a:xfrm>
            <a:off x="1678603" y="1889107"/>
            <a:ext cx="3412818" cy="923330"/>
          </a:xfrm>
          <a:prstGeom prst="rect">
            <a:avLst/>
          </a:prstGeom>
          <a:noFill/>
        </p:spPr>
        <p:txBody>
          <a:bodyPr wrap="square" rtlCol="0">
            <a:spAutoFit/>
          </a:bodyPr>
          <a:lstStyle/>
          <a:p>
            <a:r>
              <a:rPr lang="en-US" dirty="0"/>
              <a:t>Particles strained at the surface</a:t>
            </a:r>
          </a:p>
          <a:p>
            <a:r>
              <a:rPr lang="en-US" dirty="0"/>
              <a:t>(presumed dominant mechanism)</a:t>
            </a:r>
          </a:p>
        </p:txBody>
      </p:sp>
      <p:grpSp>
        <p:nvGrpSpPr>
          <p:cNvPr id="14" name="Group 13"/>
          <p:cNvGrpSpPr/>
          <p:nvPr/>
        </p:nvGrpSpPr>
        <p:grpSpPr>
          <a:xfrm>
            <a:off x="5917889" y="5089462"/>
            <a:ext cx="536848" cy="583534"/>
            <a:chOff x="4393889" y="5089462"/>
            <a:chExt cx="536848" cy="583534"/>
          </a:xfrm>
        </p:grpSpPr>
        <p:sp>
          <p:nvSpPr>
            <p:cNvPr id="11" name="Freeform 10"/>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2" name="Freeform 11"/>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3" name="Freeform 12"/>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15" name="TextBox 14"/>
          <p:cNvSpPr txBox="1"/>
          <p:nvPr/>
        </p:nvSpPr>
        <p:spPr>
          <a:xfrm>
            <a:off x="5496774" y="1534872"/>
            <a:ext cx="1790805" cy="923330"/>
          </a:xfrm>
          <a:prstGeom prst="rect">
            <a:avLst/>
          </a:prstGeom>
          <a:noFill/>
        </p:spPr>
        <p:txBody>
          <a:bodyPr wrap="square" rtlCol="0">
            <a:spAutoFit/>
          </a:bodyPr>
          <a:lstStyle/>
          <a:p>
            <a:r>
              <a:rPr lang="en-US" dirty="0"/>
              <a:t>Colloidal matter adsorbed to wall of pores</a:t>
            </a:r>
          </a:p>
        </p:txBody>
      </p:sp>
      <p:sp>
        <p:nvSpPr>
          <p:cNvPr id="16" name="Freeform 15"/>
          <p:cNvSpPr/>
          <p:nvPr/>
        </p:nvSpPr>
        <p:spPr bwMode="auto">
          <a:xfrm>
            <a:off x="8475635" y="421060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7" name="Freeform 16"/>
          <p:cNvSpPr/>
          <p:nvPr/>
        </p:nvSpPr>
        <p:spPr bwMode="auto">
          <a:xfrm>
            <a:off x="8722706" y="421060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8" name="Freeform 17"/>
          <p:cNvSpPr/>
          <p:nvPr/>
        </p:nvSpPr>
        <p:spPr bwMode="auto">
          <a:xfrm>
            <a:off x="8969777" y="4210603"/>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9" name="Freeform 18"/>
          <p:cNvSpPr/>
          <p:nvPr/>
        </p:nvSpPr>
        <p:spPr bwMode="auto">
          <a:xfrm>
            <a:off x="9216848" y="4210602"/>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0" name="Freeform 19"/>
          <p:cNvSpPr/>
          <p:nvPr/>
        </p:nvSpPr>
        <p:spPr bwMode="auto">
          <a:xfrm>
            <a:off x="9463919" y="421060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1" name="Freeform 20"/>
          <p:cNvSpPr/>
          <p:nvPr/>
        </p:nvSpPr>
        <p:spPr bwMode="auto">
          <a:xfrm>
            <a:off x="9710990" y="421060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2" name="Freeform 21"/>
          <p:cNvSpPr/>
          <p:nvPr/>
        </p:nvSpPr>
        <p:spPr bwMode="auto">
          <a:xfrm>
            <a:off x="9958061" y="4210599"/>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3" name="Freeform 22"/>
          <p:cNvSpPr/>
          <p:nvPr/>
        </p:nvSpPr>
        <p:spPr bwMode="auto">
          <a:xfrm>
            <a:off x="10205132" y="4210598"/>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4" name="Freeform 23"/>
          <p:cNvSpPr/>
          <p:nvPr/>
        </p:nvSpPr>
        <p:spPr bwMode="auto">
          <a:xfrm>
            <a:off x="10452203" y="421059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5" name="Freeform 24"/>
          <p:cNvSpPr/>
          <p:nvPr/>
        </p:nvSpPr>
        <p:spPr bwMode="auto">
          <a:xfrm>
            <a:off x="8683576" y="4052783"/>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6" name="Freeform 25"/>
          <p:cNvSpPr/>
          <p:nvPr/>
        </p:nvSpPr>
        <p:spPr bwMode="auto">
          <a:xfrm>
            <a:off x="8892854" y="4053594"/>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7" name="Freeform 26"/>
          <p:cNvSpPr/>
          <p:nvPr/>
        </p:nvSpPr>
        <p:spPr bwMode="auto">
          <a:xfrm>
            <a:off x="9102132" y="4054405"/>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8" name="Freeform 27"/>
          <p:cNvSpPr/>
          <p:nvPr/>
        </p:nvSpPr>
        <p:spPr bwMode="auto">
          <a:xfrm>
            <a:off x="9311410" y="4055216"/>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9" name="Freeform 28"/>
          <p:cNvSpPr/>
          <p:nvPr/>
        </p:nvSpPr>
        <p:spPr bwMode="auto">
          <a:xfrm>
            <a:off x="9520688" y="4056027"/>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0" name="Freeform 29"/>
          <p:cNvSpPr/>
          <p:nvPr/>
        </p:nvSpPr>
        <p:spPr bwMode="auto">
          <a:xfrm>
            <a:off x="9729966" y="4056838"/>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1" name="Freeform 30"/>
          <p:cNvSpPr/>
          <p:nvPr/>
        </p:nvSpPr>
        <p:spPr bwMode="auto">
          <a:xfrm>
            <a:off x="9939244" y="4057649"/>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2" name="Freeform 31"/>
          <p:cNvSpPr/>
          <p:nvPr/>
        </p:nvSpPr>
        <p:spPr bwMode="auto">
          <a:xfrm>
            <a:off x="10148522" y="4058460"/>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3" name="Freeform 32"/>
          <p:cNvSpPr/>
          <p:nvPr/>
        </p:nvSpPr>
        <p:spPr bwMode="auto">
          <a:xfrm>
            <a:off x="10357800" y="4059271"/>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4" name="Freeform 33"/>
          <p:cNvSpPr/>
          <p:nvPr/>
        </p:nvSpPr>
        <p:spPr bwMode="auto">
          <a:xfrm>
            <a:off x="10567078" y="4060082"/>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5" name="Freeform 34"/>
          <p:cNvSpPr/>
          <p:nvPr/>
        </p:nvSpPr>
        <p:spPr bwMode="auto">
          <a:xfrm>
            <a:off x="8872243" y="3926413"/>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6" name="Freeform 35"/>
          <p:cNvSpPr/>
          <p:nvPr/>
        </p:nvSpPr>
        <p:spPr bwMode="auto">
          <a:xfrm>
            <a:off x="9043497" y="395626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7" name="Freeform 36"/>
          <p:cNvSpPr/>
          <p:nvPr/>
        </p:nvSpPr>
        <p:spPr bwMode="auto">
          <a:xfrm>
            <a:off x="9214751" y="3967257"/>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8" name="Freeform 37"/>
          <p:cNvSpPr/>
          <p:nvPr/>
        </p:nvSpPr>
        <p:spPr bwMode="auto">
          <a:xfrm>
            <a:off x="9348297" y="397825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9" name="Freeform 38"/>
          <p:cNvSpPr/>
          <p:nvPr/>
        </p:nvSpPr>
        <p:spPr bwMode="auto">
          <a:xfrm>
            <a:off x="9736367" y="3951539"/>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0" name="Freeform 39"/>
          <p:cNvSpPr/>
          <p:nvPr/>
        </p:nvSpPr>
        <p:spPr bwMode="auto">
          <a:xfrm>
            <a:off x="10124437" y="392482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1" name="Freeform 40"/>
          <p:cNvSpPr/>
          <p:nvPr/>
        </p:nvSpPr>
        <p:spPr bwMode="auto">
          <a:xfrm>
            <a:off x="10380530" y="393582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2" name="Freeform 41"/>
          <p:cNvSpPr/>
          <p:nvPr/>
        </p:nvSpPr>
        <p:spPr bwMode="auto">
          <a:xfrm>
            <a:off x="10514073" y="394681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3" name="Freeform 42"/>
          <p:cNvSpPr/>
          <p:nvPr/>
        </p:nvSpPr>
        <p:spPr bwMode="auto">
          <a:xfrm>
            <a:off x="9950030" y="395781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4" name="TextBox 43"/>
          <p:cNvSpPr txBox="1"/>
          <p:nvPr/>
        </p:nvSpPr>
        <p:spPr>
          <a:xfrm>
            <a:off x="7877667" y="1551037"/>
            <a:ext cx="2712699" cy="923330"/>
          </a:xfrm>
          <a:prstGeom prst="rect">
            <a:avLst/>
          </a:prstGeom>
          <a:noFill/>
        </p:spPr>
        <p:txBody>
          <a:bodyPr wrap="square" rtlCol="0">
            <a:spAutoFit/>
          </a:bodyPr>
          <a:lstStyle/>
          <a:p>
            <a:r>
              <a:rPr lang="en-US" dirty="0"/>
              <a:t>Smaller particles trapped by previously strained particles</a:t>
            </a:r>
          </a:p>
        </p:txBody>
      </p:sp>
      <p:grpSp>
        <p:nvGrpSpPr>
          <p:cNvPr id="46" name="Group 45"/>
          <p:cNvGrpSpPr/>
          <p:nvPr/>
        </p:nvGrpSpPr>
        <p:grpSpPr>
          <a:xfrm>
            <a:off x="6994114" y="2366688"/>
            <a:ext cx="536848" cy="583534"/>
            <a:chOff x="4393889" y="5089462"/>
            <a:chExt cx="536848" cy="583534"/>
          </a:xfrm>
        </p:grpSpPr>
        <p:sp>
          <p:nvSpPr>
            <p:cNvPr id="47" name="Freeform 46"/>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8" name="Freeform 47"/>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9" name="Freeform 48"/>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50" name="Freeform 49"/>
          <p:cNvSpPr/>
          <p:nvPr/>
        </p:nvSpPr>
        <p:spPr bwMode="auto">
          <a:xfrm>
            <a:off x="2943433" y="17044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51" name="Freeform 50"/>
          <p:cNvSpPr/>
          <p:nvPr/>
        </p:nvSpPr>
        <p:spPr bwMode="auto">
          <a:xfrm>
            <a:off x="9100056" y="1429880"/>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Tree>
    <p:extLst>
      <p:ext uri="{BB962C8B-B14F-4D97-AF65-F5344CB8AC3E}">
        <p14:creationId xmlns:p14="http://schemas.microsoft.com/office/powerpoint/2010/main" val="249530139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Hydraulics</a:t>
            </a:r>
            <a:endParaRPr lang="en-US" dirty="0"/>
          </a:p>
        </p:txBody>
      </p:sp>
      <p:sp>
        <p:nvSpPr>
          <p:cNvPr id="3" name="Content Placeholder 2"/>
          <p:cNvSpPr>
            <a:spLocks noGrp="1"/>
          </p:cNvSpPr>
          <p:nvPr>
            <p:ph idx="1"/>
          </p:nvPr>
        </p:nvSpPr>
        <p:spPr/>
        <p:txBody>
          <a:bodyPr/>
          <a:lstStyle/>
          <a:p>
            <a:r>
              <a:rPr lang="en-US" dirty="0" smtClean="0"/>
              <a:t>Head loss through a clean membrane increases linearly with flow rate</a:t>
            </a:r>
          </a:p>
          <a:p>
            <a:r>
              <a:rPr lang="en-US" dirty="0" smtClean="0"/>
              <a:t>Therefore minor losses must be insignificant!</a:t>
            </a:r>
          </a:p>
          <a:p>
            <a:r>
              <a:rPr lang="en-US" dirty="0" smtClean="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071427" y="4658851"/>
            <a:ext cx="3075429" cy="664152"/>
          </a:xfrm>
          <a:prstGeom prst="rect">
            <a:avLst/>
          </a:prstGeom>
        </p:spPr>
      </p:pic>
      <p:sp>
        <p:nvSpPr>
          <p:cNvPr id="6" name="Rectangle 5"/>
          <p:cNvSpPr/>
          <p:nvPr/>
        </p:nvSpPr>
        <p:spPr>
          <a:xfrm>
            <a:off x="7689443" y="4658851"/>
            <a:ext cx="3034805" cy="584775"/>
          </a:xfrm>
          <a:prstGeom prst="rect">
            <a:avLst/>
          </a:prstGeom>
        </p:spPr>
        <p:txBody>
          <a:bodyPr wrap="none">
            <a:spAutoFit/>
          </a:bodyPr>
          <a:lstStyle/>
          <a:p>
            <a:r>
              <a:rPr lang="en-US" sz="3200" kern="0" dirty="0">
                <a:solidFill>
                  <a:srgbClr val="000000"/>
                </a:solidFill>
              </a:rPr>
              <a:t>Hagen </a:t>
            </a:r>
            <a:r>
              <a:rPr lang="en-US" sz="3200" kern="0" dirty="0" err="1">
                <a:solidFill>
                  <a:srgbClr val="000000"/>
                </a:solidFill>
              </a:rPr>
              <a:t>Poiseuille</a:t>
            </a:r>
            <a:endParaRPr lang="en-US" dirty="0"/>
          </a:p>
        </p:txBody>
      </p:sp>
    </p:spTree>
    <p:extLst>
      <p:ext uri="{BB962C8B-B14F-4D97-AF65-F5344CB8AC3E}">
        <p14:creationId xmlns:p14="http://schemas.microsoft.com/office/powerpoint/2010/main" val="42486769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smtClean="0"/>
              <a:t>Given that the pore diameter and length are poorly defined, a resistance coefficient is used</a:t>
            </a:r>
          </a:p>
          <a:p>
            <a:endParaRPr lang="en-US" dirty="0"/>
          </a:p>
          <a:p>
            <a:r>
              <a:rPr lang="en-US" dirty="0" smtClean="0"/>
              <a:t>From </a:t>
            </a:r>
            <a:r>
              <a:rPr lang="en-US" dirty="0"/>
              <a:t>Hagen </a:t>
            </a:r>
            <a:r>
              <a:rPr lang="en-US" dirty="0" err="1" smtClean="0"/>
              <a:t>Poiseuille</a:t>
            </a:r>
            <a:endParaRPr lang="en-US" dirty="0" smtClean="0"/>
          </a:p>
          <a:p>
            <a:endParaRPr lang="en-US" dirty="0" smtClean="0"/>
          </a:p>
          <a:p>
            <a:endParaRPr lang="en-US" dirty="0"/>
          </a:p>
          <a:p>
            <a:r>
              <a:rPr lang="en-US" dirty="0" smtClean="0"/>
              <a:t>Comparing the two equations we see that</a:t>
            </a:r>
            <a:endParaRPr lang="en-US"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50795"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58499" y="4323167"/>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62157" y="2695576"/>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803863" y="6056859"/>
            <a:ext cx="1442210" cy="595809"/>
          </a:xfrm>
          <a:prstGeom prst="rect">
            <a:avLst/>
          </a:prstGeom>
        </p:spPr>
      </p:pic>
    </p:spTree>
    <p:extLst>
      <p:ext uri="{BB962C8B-B14F-4D97-AF65-F5344CB8AC3E}">
        <p14:creationId xmlns:p14="http://schemas.microsoft.com/office/powerpoint/2010/main" val="117136056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 of water treatment</a:t>
            </a:r>
            <a:endParaRPr lang="en-US" dirty="0"/>
          </a:p>
        </p:txBody>
      </p:sp>
      <p:sp>
        <p:nvSpPr>
          <p:cNvPr id="4" name="Oval 3"/>
          <p:cNvSpPr/>
          <p:nvPr/>
        </p:nvSpPr>
        <p:spPr>
          <a:xfrm>
            <a:off x="1414300" y="3964544"/>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Regulations</a:t>
            </a:r>
            <a:endParaRPr lang="en-US" dirty="0"/>
          </a:p>
        </p:txBody>
      </p:sp>
      <p:sp>
        <p:nvSpPr>
          <p:cNvPr id="5" name="Oval 4"/>
          <p:cNvSpPr/>
          <p:nvPr/>
        </p:nvSpPr>
        <p:spPr>
          <a:xfrm>
            <a:off x="1394593" y="514958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needs</a:t>
            </a:r>
            <a:endParaRPr lang="en-US" dirty="0"/>
          </a:p>
        </p:txBody>
      </p:sp>
      <p:sp>
        <p:nvSpPr>
          <p:cNvPr id="6" name="Oval 5"/>
          <p:cNvSpPr/>
          <p:nvPr/>
        </p:nvSpPr>
        <p:spPr>
          <a:xfrm>
            <a:off x="4517477"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Possible Unit Processes</a:t>
            </a:r>
            <a:endParaRPr lang="en-US" dirty="0"/>
          </a:p>
        </p:txBody>
      </p:sp>
      <p:sp>
        <p:nvSpPr>
          <p:cNvPr id="7" name="Oval 6"/>
          <p:cNvSpPr/>
          <p:nvPr/>
        </p:nvSpPr>
        <p:spPr>
          <a:xfrm>
            <a:off x="1394593" y="28410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Contaminants</a:t>
            </a:r>
            <a:endParaRPr lang="en-US" dirty="0"/>
          </a:p>
        </p:txBody>
      </p:sp>
      <p:sp>
        <p:nvSpPr>
          <p:cNvPr id="8" name="Oval 7"/>
          <p:cNvSpPr/>
          <p:nvPr/>
        </p:nvSpPr>
        <p:spPr>
          <a:xfrm>
            <a:off x="4698452" y="4767616"/>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Sequence the unit processes</a:t>
            </a:r>
            <a:endParaRPr lang="en-US" dirty="0"/>
          </a:p>
        </p:txBody>
      </p:sp>
      <p:sp>
        <p:nvSpPr>
          <p:cNvPr id="9" name="Oval 8"/>
          <p:cNvSpPr/>
          <p:nvPr/>
        </p:nvSpPr>
        <p:spPr>
          <a:xfrm>
            <a:off x="1374228"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Water Source</a:t>
            </a:r>
            <a:endParaRPr lang="en-US" dirty="0"/>
          </a:p>
        </p:txBody>
      </p:sp>
      <p:sp>
        <p:nvSpPr>
          <p:cNvPr id="10" name="Oval 9"/>
          <p:cNvSpPr/>
          <p:nvPr/>
        </p:nvSpPr>
        <p:spPr>
          <a:xfrm>
            <a:off x="4785163" y="32982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Unit Processes</a:t>
            </a:r>
            <a:endParaRPr lang="en-US" dirty="0"/>
          </a:p>
        </p:txBody>
      </p:sp>
      <p:sp>
        <p:nvSpPr>
          <p:cNvPr id="11" name="Oval 10"/>
          <p:cNvSpPr/>
          <p:nvPr/>
        </p:nvSpPr>
        <p:spPr>
          <a:xfrm>
            <a:off x="9530254" y="3633952"/>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Disinfection Complications</a:t>
            </a:r>
            <a:endParaRPr lang="en-US" dirty="0"/>
          </a:p>
        </p:txBody>
      </p:sp>
      <p:sp>
        <p:nvSpPr>
          <p:cNvPr id="12" name="Oval 11"/>
          <p:cNvSpPr/>
          <p:nvPr/>
        </p:nvSpPr>
        <p:spPr>
          <a:xfrm>
            <a:off x="9530254" y="5094753"/>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Distribution Complications</a:t>
            </a:r>
            <a:endParaRPr lang="en-US" dirty="0"/>
          </a:p>
        </p:txBody>
      </p:sp>
      <p:cxnSp>
        <p:nvCxnSpPr>
          <p:cNvPr id="18" name="Curved Connector 17"/>
          <p:cNvCxnSpPr>
            <a:stCxn id="11" idx="4"/>
            <a:endCxn id="12" idx="0"/>
          </p:cNvCxnSpPr>
          <p:nvPr/>
        </p:nvCxnSpPr>
        <p:spPr>
          <a:xfrm rot="5400000">
            <a:off x="10435527" y="4821552"/>
            <a:ext cx="546401"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5" idx="3"/>
            <a:endCxn id="6" idx="2"/>
          </p:cNvCxnSpPr>
          <p:nvPr/>
        </p:nvCxnSpPr>
        <p:spPr>
          <a:xfrm flipV="1">
            <a:off x="3871749" y="2194865"/>
            <a:ext cx="645728" cy="1858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4"/>
            <a:endCxn id="10" idx="0"/>
          </p:cNvCxnSpPr>
          <p:nvPr/>
        </p:nvCxnSpPr>
        <p:spPr>
          <a:xfrm rot="16200000" flipH="1">
            <a:off x="5420011" y="2841293"/>
            <a:ext cx="646143" cy="2676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4"/>
            <a:endCxn id="8" idx="0"/>
          </p:cNvCxnSpPr>
          <p:nvPr/>
        </p:nvCxnSpPr>
        <p:spPr>
          <a:xfrm rot="5400000">
            <a:off x="5599421" y="4490112"/>
            <a:ext cx="55500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85345" y="1588376"/>
            <a:ext cx="2886404" cy="49306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649155" y="4548352"/>
            <a:ext cx="1399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4607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5990734" cy="1143000"/>
          </a:xfrm>
        </p:spPr>
        <p:txBody>
          <a:bodyPr/>
          <a:lstStyle/>
          <a:p>
            <a:r>
              <a:rPr lang="en-US" dirty="0" smtClean="0"/>
              <a:t>Head loss through membranes</a:t>
            </a:r>
            <a:endParaRPr lang="en-US" dirty="0"/>
          </a:p>
        </p:txBody>
      </p:sp>
      <p:sp>
        <p:nvSpPr>
          <p:cNvPr id="3" name="Content Placeholder 2"/>
          <p:cNvSpPr>
            <a:spLocks noGrp="1"/>
          </p:cNvSpPr>
          <p:nvPr>
            <p:ph idx="1"/>
          </p:nvPr>
        </p:nvSpPr>
        <p:spPr/>
        <p:txBody>
          <a:bodyPr/>
          <a:lstStyle/>
          <a:p>
            <a:r>
              <a:rPr lang="en-US" dirty="0" smtClean="0"/>
              <a:t>100 nm pore diameter</a:t>
            </a:r>
          </a:p>
          <a:p>
            <a:r>
              <a:rPr lang="en-US" dirty="0" smtClean="0"/>
              <a:t>Porosity of 0.15 (I can’t find any data!)</a:t>
            </a:r>
          </a:p>
          <a:p>
            <a:r>
              <a:rPr lang="en-US" dirty="0" smtClean="0"/>
              <a:t>Pore length of 1000 x diameter (0.1 mm)</a:t>
            </a:r>
          </a:p>
          <a:p>
            <a:r>
              <a:rPr lang="en-US" dirty="0" smtClean="0"/>
              <a:t>Approach velocity of 8 </a:t>
            </a:r>
            <a:r>
              <a:rPr lang="en-US" dirty="0" smtClean="0">
                <a:latin typeface="Symbol" panose="05050102010706020507" pitchFamily="18" charset="2"/>
              </a:rPr>
              <a:t>m</a:t>
            </a:r>
            <a:r>
              <a:rPr lang="en-US" dirty="0" smtClean="0"/>
              <a:t>m/s</a:t>
            </a:r>
          </a:p>
          <a:p>
            <a:r>
              <a:rPr lang="en-US" dirty="0" smtClean="0"/>
              <a:t>Temperature of 15 C</a:t>
            </a:r>
          </a:p>
          <a:p>
            <a:r>
              <a:rPr lang="en-US" dirty="0" smtClean="0"/>
              <a:t>Gives a head loss of 2 m (at the low end of typical clean head loss)</a:t>
            </a:r>
          </a:p>
          <a:p>
            <a:endParaRPr lang="en-US" dirty="0" smtClean="0"/>
          </a:p>
          <a:p>
            <a:pPr marL="0" indent="0">
              <a:buNone/>
            </a:pPr>
            <a:endParaRPr lang="en-US" dirty="0" smtClean="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157382" y="513548"/>
            <a:ext cx="2053419" cy="573104"/>
          </a:xfrm>
          <a:prstGeom prst="rect">
            <a:avLst/>
          </a:prstGeom>
        </p:spPr>
      </p:pic>
    </p:spTree>
    <p:extLst>
      <p:ext uri="{BB962C8B-B14F-4D97-AF65-F5344CB8AC3E}">
        <p14:creationId xmlns:p14="http://schemas.microsoft.com/office/powerpoint/2010/main" val="193514577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Membranes vs Slow Sand?</a:t>
            </a:r>
            <a:endParaRPr lang="en-US" dirty="0"/>
          </a:p>
        </p:txBody>
      </p:sp>
      <p:sp>
        <p:nvSpPr>
          <p:cNvPr id="3" name="Content Placeholder 2"/>
          <p:cNvSpPr>
            <a:spLocks noGrp="1"/>
          </p:cNvSpPr>
          <p:nvPr>
            <p:ph idx="1"/>
          </p:nvPr>
        </p:nvSpPr>
        <p:spPr/>
        <p:txBody>
          <a:bodyPr/>
          <a:lstStyle/>
          <a:p>
            <a:r>
              <a:rPr lang="en-US" dirty="0" smtClean="0"/>
              <a:t>Approach velocity for membranes is </a:t>
            </a:r>
            <a:r>
              <a:rPr lang="en-US" dirty="0"/>
              <a:t>8 – 50 </a:t>
            </a:r>
            <a:r>
              <a:rPr lang="en-US" dirty="0">
                <a:latin typeface="Symbol" panose="05050102010706020507" pitchFamily="18" charset="2"/>
              </a:rPr>
              <a:t>m</a:t>
            </a:r>
            <a:r>
              <a:rPr lang="en-US" dirty="0"/>
              <a:t>m/s</a:t>
            </a:r>
          </a:p>
          <a:p>
            <a:r>
              <a:rPr lang="en-US" dirty="0" smtClean="0"/>
              <a:t> Approach velocity for SSF is 12 cm/</a:t>
            </a:r>
            <a:r>
              <a:rPr lang="en-US" dirty="0" err="1" smtClean="0"/>
              <a:t>hr</a:t>
            </a:r>
            <a:r>
              <a:rPr lang="en-US" dirty="0" smtClean="0"/>
              <a:t> = 33 </a:t>
            </a:r>
            <a:r>
              <a:rPr lang="en-US" dirty="0">
                <a:latin typeface="Symbol" panose="05050102010706020507" pitchFamily="18" charset="2"/>
              </a:rPr>
              <a:t>m</a:t>
            </a:r>
            <a:r>
              <a:rPr lang="en-US" dirty="0"/>
              <a:t>m/s</a:t>
            </a:r>
          </a:p>
          <a:p>
            <a:r>
              <a:rPr lang="en-US" dirty="0" smtClean="0"/>
              <a:t>Both slow sand and membranes form a filter cake on top of the filter</a:t>
            </a:r>
          </a:p>
          <a:p>
            <a:r>
              <a:rPr lang="en-US" dirty="0" smtClean="0"/>
              <a:t>Both slow sand and membranes can operate without any coagulant</a:t>
            </a:r>
          </a:p>
          <a:p>
            <a:r>
              <a:rPr lang="en-US" dirty="0" smtClean="0"/>
              <a:t>You can’t backwash SSF and you can’t wrap a SSF into a cartridge!</a:t>
            </a:r>
          </a:p>
          <a:p>
            <a:r>
              <a:rPr lang="en-US" dirty="0" smtClean="0"/>
              <a:t>Membranes have more in common with SSF than with RSF!</a:t>
            </a:r>
          </a:p>
        </p:txBody>
      </p:sp>
    </p:spTree>
    <p:extLst>
      <p:ext uri="{BB962C8B-B14F-4D97-AF65-F5344CB8AC3E}">
        <p14:creationId xmlns:p14="http://schemas.microsoft.com/office/powerpoint/2010/main" val="28441641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product:</a:t>
            </a:r>
            <a:br>
              <a:rPr lang="en-US" dirty="0" smtClean="0"/>
            </a:br>
            <a:r>
              <a:rPr lang="en-US" sz="3200" dirty="0"/>
              <a:t>MEMCOR XS submerged membrane system</a:t>
            </a:r>
            <a:endParaRPr lang="en-US" dirty="0"/>
          </a:p>
        </p:txBody>
      </p:sp>
      <p:sp>
        <p:nvSpPr>
          <p:cNvPr id="3" name="Content Placeholder 2"/>
          <p:cNvSpPr>
            <a:spLocks noGrp="1"/>
          </p:cNvSpPr>
          <p:nvPr>
            <p:ph idx="1"/>
          </p:nvPr>
        </p:nvSpPr>
        <p:spPr/>
        <p:txBody>
          <a:bodyPr/>
          <a:lstStyle/>
          <a:p>
            <a:r>
              <a:rPr lang="en-US" dirty="0" smtClean="0"/>
              <a:t>Treated </a:t>
            </a:r>
            <a:r>
              <a:rPr lang="en-US" dirty="0"/>
              <a:t>capacity from </a:t>
            </a:r>
            <a:r>
              <a:rPr lang="en-US" dirty="0" smtClean="0"/>
              <a:t>7.5 – 25 L/s</a:t>
            </a:r>
            <a:endParaRPr lang="en-US" dirty="0"/>
          </a:p>
          <a:p>
            <a:r>
              <a:rPr lang="en-US" dirty="0"/>
              <a:t>Compact footprint: </a:t>
            </a:r>
            <a:r>
              <a:rPr lang="en-US" dirty="0" smtClean="0"/>
              <a:t>2.4 m x 4.4 m</a:t>
            </a:r>
            <a:endParaRPr lang="en-US" dirty="0"/>
          </a:p>
          <a:p>
            <a:r>
              <a:rPr lang="en-US" dirty="0" smtClean="0"/>
              <a:t>Net velocity: 0.7 – 2.4 mm/s </a:t>
            </a:r>
          </a:p>
          <a:p>
            <a:r>
              <a:rPr lang="en-US" dirty="0" smtClean="0"/>
              <a:t>This is the area required for the submerged membranes and thus </a:t>
            </a:r>
            <a:r>
              <a:rPr lang="en-US" dirty="0" smtClean="0"/>
              <a:t>can </a:t>
            </a:r>
            <a:r>
              <a:rPr lang="en-US" dirty="0" smtClean="0"/>
              <a:t>be compared to </a:t>
            </a:r>
            <a:br>
              <a:rPr lang="en-US" dirty="0" smtClean="0"/>
            </a:br>
            <a:r>
              <a:rPr lang="en-US" dirty="0" smtClean="0"/>
              <a:t>the granular filtration </a:t>
            </a:r>
            <a:br>
              <a:rPr lang="en-US" dirty="0" smtClean="0"/>
            </a:br>
            <a:r>
              <a:rPr lang="en-US" dirty="0" smtClean="0"/>
              <a:t>area</a:t>
            </a:r>
          </a:p>
          <a:p>
            <a:r>
              <a:rPr lang="en-US" dirty="0" smtClean="0"/>
              <a:t>Requires more space</a:t>
            </a:r>
            <a:r>
              <a:rPr lang="en-US" dirty="0"/>
              <a:t/>
            </a:r>
            <a:br>
              <a:rPr lang="en-US" dirty="0"/>
            </a:br>
            <a:r>
              <a:rPr lang="en-US" dirty="0" smtClean="0"/>
              <a:t>than </a:t>
            </a:r>
            <a:r>
              <a:rPr lang="en-US" dirty="0" err="1" smtClean="0"/>
              <a:t>StaRS</a:t>
            </a:r>
            <a:r>
              <a:rPr lang="en-US" dirty="0" smtClean="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004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Floc/floc blanket/</a:t>
            </a:r>
            <a:r>
              <a:rPr lang="en-US" dirty="0" err="1" smtClean="0"/>
              <a:t>sed</a:t>
            </a:r>
            <a:r>
              <a:rPr lang="en-US" dirty="0" smtClean="0"/>
              <a:t> before membranes?</a:t>
            </a:r>
            <a:endParaRPr lang="en-US" dirty="0"/>
          </a:p>
        </p:txBody>
      </p:sp>
      <p:sp>
        <p:nvSpPr>
          <p:cNvPr id="3" name="Content Placeholder 2"/>
          <p:cNvSpPr>
            <a:spLocks noGrp="1"/>
          </p:cNvSpPr>
          <p:nvPr>
            <p:ph idx="1"/>
          </p:nvPr>
        </p:nvSpPr>
        <p:spPr/>
        <p:txBody>
          <a:bodyPr/>
          <a:lstStyle/>
          <a:p>
            <a:r>
              <a:rPr lang="en-US" dirty="0" smtClean="0"/>
              <a:t>“If the raw water turbidity and/or NOM concentration is high, pretreatment will include coagulation, flocculation, and sedimentation.”</a:t>
            </a:r>
          </a:p>
          <a:p>
            <a:r>
              <a:rPr lang="en-US" dirty="0" smtClean="0"/>
              <a:t>No indication of what “high” means</a:t>
            </a:r>
          </a:p>
          <a:p>
            <a:r>
              <a:rPr lang="en-US" dirty="0" smtClean="0"/>
              <a:t>Pilot testing recommended</a:t>
            </a:r>
          </a:p>
          <a:p>
            <a:r>
              <a:rPr lang="en-US" dirty="0" smtClean="0"/>
              <a:t>Note that the water industry doesn’t know how to design pilot tests for floc/</a:t>
            </a:r>
            <a:r>
              <a:rPr lang="en-US" dirty="0" err="1" smtClean="0"/>
              <a:t>sed</a:t>
            </a:r>
            <a:r>
              <a:rPr lang="en-US" dirty="0" smtClean="0"/>
              <a:t> systems that perform as well as full </a:t>
            </a:r>
            <a:r>
              <a:rPr lang="en-US" dirty="0" smtClean="0"/>
              <a:t>scale</a:t>
            </a:r>
          </a:p>
          <a:p>
            <a:r>
              <a:rPr lang="en-US" dirty="0" smtClean="0"/>
              <a:t>“</a:t>
            </a:r>
            <a:r>
              <a:rPr lang="es-HN" dirty="0" smtClean="0"/>
              <a:t>La prueba de jarra no tiene na que ver con como funciona una planta</a:t>
            </a:r>
            <a:r>
              <a:rPr lang="en-US" dirty="0" smtClean="0"/>
              <a:t>” – Antonio </a:t>
            </a:r>
            <a:r>
              <a:rPr lang="en-US" dirty="0" err="1" smtClean="0"/>
              <a:t>Elvir</a:t>
            </a:r>
            <a:endParaRPr lang="en-US" dirty="0"/>
          </a:p>
        </p:txBody>
      </p:sp>
      <p:sp>
        <p:nvSpPr>
          <p:cNvPr id="4" name="Rectangle 3"/>
          <p:cNvSpPr/>
          <p:nvPr/>
        </p:nvSpPr>
        <p:spPr>
          <a:xfrm>
            <a:off x="6696446" y="2584069"/>
            <a:ext cx="4678551" cy="707886"/>
          </a:xfrm>
          <a:prstGeom prst="rect">
            <a:avLst/>
          </a:prstGeom>
        </p:spPr>
        <p:txBody>
          <a:bodyPr wrap="square">
            <a:spAutoFit/>
          </a:bodyPr>
          <a:lstStyle/>
          <a:p>
            <a:r>
              <a:rPr lang="en-US" sz="2000" u="sng" dirty="0">
                <a:solidFill>
                  <a:srgbClr val="1155CC"/>
                </a:solidFill>
                <a:latin typeface="Calibri" panose="020F0502020204030204" pitchFamily="34" charset="0"/>
                <a:hlinkClick r:id="rId2"/>
              </a:rPr>
              <a:t>Water and Wastewater Engineering: Design Principles and Practice</a:t>
            </a:r>
            <a:r>
              <a:rPr lang="en-US" sz="200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38539044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fouling</a:t>
            </a:r>
            <a:endParaRPr lang="en-US" dirty="0"/>
          </a:p>
        </p:txBody>
      </p:sp>
      <p:sp>
        <p:nvSpPr>
          <p:cNvPr id="3" name="Content Placeholder 2"/>
          <p:cNvSpPr>
            <a:spLocks noGrp="1"/>
          </p:cNvSpPr>
          <p:nvPr>
            <p:ph idx="1"/>
          </p:nvPr>
        </p:nvSpPr>
        <p:spPr/>
        <p:txBody>
          <a:bodyPr/>
          <a:lstStyle/>
          <a:p>
            <a:r>
              <a:rPr lang="en-US" dirty="0" smtClean="0"/>
              <a:t>Reduction in flow due to accumulation of particles and adsorbed species</a:t>
            </a:r>
          </a:p>
          <a:p>
            <a:r>
              <a:rPr lang="en-US" dirty="0" smtClean="0"/>
              <a:t>Can be reduced with  chemical treatment</a:t>
            </a:r>
          </a:p>
          <a:p>
            <a:r>
              <a:rPr lang="en-US" dirty="0" smtClean="0"/>
              <a:t>Another waste stream that requires management</a:t>
            </a:r>
            <a:endParaRPr lang="en-US" dirty="0"/>
          </a:p>
        </p:txBody>
      </p:sp>
    </p:spTree>
    <p:extLst>
      <p:ext uri="{BB962C8B-B14F-4D97-AF65-F5344CB8AC3E}">
        <p14:creationId xmlns:p14="http://schemas.microsoft.com/office/powerpoint/2010/main" val="183882769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cleaning</a:t>
            </a:r>
            <a:endParaRPr lang="en-US" dirty="0"/>
          </a:p>
        </p:txBody>
      </p:sp>
      <p:sp>
        <p:nvSpPr>
          <p:cNvPr id="3" name="Content Placeholder 2"/>
          <p:cNvSpPr>
            <a:spLocks noGrp="1"/>
          </p:cNvSpPr>
          <p:nvPr>
            <p:ph idx="1"/>
          </p:nvPr>
        </p:nvSpPr>
        <p:spPr/>
        <p:txBody>
          <a:bodyPr/>
          <a:lstStyle/>
          <a:p>
            <a:r>
              <a:rPr lang="en-US" dirty="0"/>
              <a:t>Backwash velocities are generally much higher than filtration </a:t>
            </a:r>
            <a:r>
              <a:rPr lang="en-US" dirty="0" smtClean="0"/>
              <a:t>velocities</a:t>
            </a:r>
          </a:p>
          <a:p>
            <a:r>
              <a:rPr lang="en-US" dirty="0" smtClean="0"/>
              <a:t>Generally </a:t>
            </a:r>
            <a:r>
              <a:rPr lang="en-US" dirty="0"/>
              <a:t>a high enough velocity to displace the cake in a single pulse is </a:t>
            </a:r>
            <a:r>
              <a:rPr lang="en-US" dirty="0" smtClean="0"/>
              <a:t>desirable</a:t>
            </a:r>
          </a:p>
          <a:p>
            <a:r>
              <a:rPr lang="en-US" dirty="0" smtClean="0"/>
              <a:t>Total </a:t>
            </a:r>
            <a:r>
              <a:rPr lang="en-US" dirty="0"/>
              <a:t>volume of </a:t>
            </a:r>
            <a:r>
              <a:rPr lang="en-US" dirty="0" smtClean="0"/>
              <a:t>backwash must </a:t>
            </a:r>
            <a:r>
              <a:rPr lang="en-US" dirty="0"/>
              <a:t>be sufficient to move the particles far enough away from the membrane that they </a:t>
            </a:r>
            <a:r>
              <a:rPr lang="en-US" dirty="0" smtClean="0"/>
              <a:t>are </a:t>
            </a:r>
            <a:r>
              <a:rPr lang="en-US" dirty="0"/>
              <a:t>not re-entrained when forward flow </a:t>
            </a:r>
            <a:r>
              <a:rPr lang="en-US" dirty="0" smtClean="0"/>
              <a:t>resumes</a:t>
            </a:r>
          </a:p>
          <a:p>
            <a:r>
              <a:rPr lang="en-US" dirty="0" smtClean="0"/>
              <a:t>Chemicals are added to remove molecules that have entered the pores</a:t>
            </a:r>
            <a:endParaRPr lang="en-US" dirty="0"/>
          </a:p>
        </p:txBody>
      </p:sp>
    </p:spTree>
    <p:extLst>
      <p:ext uri="{BB962C8B-B14F-4D97-AF65-F5344CB8AC3E}">
        <p14:creationId xmlns:p14="http://schemas.microsoft.com/office/powerpoint/2010/main" val="10038573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Story: Temple Texas</a:t>
            </a:r>
            <a:endParaRPr lang="en-US" dirty="0"/>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a:t>
            </a:r>
            <a:r>
              <a:rPr lang="en-US" kern="1200" dirty="0" smtClean="0">
                <a:latin typeface="Arial" pitchFamily="34" charset="0"/>
              </a:rPr>
              <a:t>MGD</a:t>
            </a:r>
            <a:r>
              <a:rPr lang="en-US" dirty="0" smtClean="0"/>
              <a:t> (2004)</a:t>
            </a:r>
          </a:p>
          <a:p>
            <a:pPr lvl="1"/>
            <a:r>
              <a:rPr lang="en-US" dirty="0" smtClean="0"/>
              <a:t>Membranes from Pall Corporation</a:t>
            </a:r>
          </a:p>
          <a:p>
            <a:pPr lvl="1"/>
            <a:r>
              <a:rPr lang="en-US" kern="1200" dirty="0">
                <a:latin typeface="Arial" pitchFamily="34" charset="0"/>
              </a:rPr>
              <a:t>No pretreatment</a:t>
            </a:r>
          </a:p>
          <a:p>
            <a:pPr lvl="1"/>
            <a:r>
              <a:rPr lang="en-US" kern="1200" dirty="0">
                <a:latin typeface="Arial" pitchFamily="34" charset="0"/>
              </a:rPr>
              <a:t>$</a:t>
            </a:r>
            <a:r>
              <a:rPr lang="en-US" kern="1200" dirty="0" smtClean="0">
                <a:latin typeface="Arial" pitchFamily="34" charset="0"/>
              </a:rPr>
              <a:t>14,800,000</a:t>
            </a:r>
          </a:p>
          <a:p>
            <a:r>
              <a:rPr lang="en-US" dirty="0" smtClean="0"/>
              <a:t>Reduced flow after 1</a:t>
            </a:r>
            <a:r>
              <a:rPr lang="en-US" baseline="30000" dirty="0" smtClean="0"/>
              <a:t>st</a:t>
            </a:r>
            <a:r>
              <a:rPr lang="en-US" dirty="0" smtClean="0"/>
              <a:t> year 11.6 MGD</a:t>
            </a:r>
          </a:p>
          <a:p>
            <a:r>
              <a:rPr lang="en-US" dirty="0" smtClean="0"/>
              <a:t>2008 upgrade</a:t>
            </a:r>
          </a:p>
          <a:p>
            <a:pPr lvl="1"/>
            <a:r>
              <a:rPr lang="en-US" dirty="0" smtClean="0"/>
              <a:t>New chemical clean in </a:t>
            </a:r>
            <a:r>
              <a:rPr lang="en-US" dirty="0"/>
              <a:t>place system $590,524 </a:t>
            </a:r>
            <a:endParaRPr lang="en-US" dirty="0" smtClean="0"/>
          </a:p>
          <a:p>
            <a:pPr lvl="1"/>
            <a:r>
              <a:rPr lang="en-US" dirty="0"/>
              <a:t>Flocculation/Sedimentation $</a:t>
            </a:r>
            <a:r>
              <a:rPr lang="en-US" dirty="0" smtClean="0"/>
              <a:t>2,607,785</a:t>
            </a:r>
          </a:p>
          <a:p>
            <a:pPr lvl="1"/>
            <a:r>
              <a:rPr lang="en-US" dirty="0" smtClean="0"/>
              <a:t>Total cost – $35,263 per L/s of capacity</a:t>
            </a:r>
          </a:p>
          <a:p>
            <a:r>
              <a:rPr lang="en-US" dirty="0" smtClean="0"/>
              <a:t>2017 capacity reduced to 6 </a:t>
            </a:r>
            <a:r>
              <a:rPr lang="en-US" dirty="0" err="1" smtClean="0"/>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4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75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38263" y="-133350"/>
            <a:ext cx="9515475" cy="7124700"/>
          </a:xfrm>
          <a:prstGeom prst="rect">
            <a:avLst/>
          </a:prstGeom>
        </p:spPr>
      </p:pic>
    </p:spTree>
    <p:extLst>
      <p:ext uri="{BB962C8B-B14F-4D97-AF65-F5344CB8AC3E}">
        <p14:creationId xmlns:p14="http://schemas.microsoft.com/office/powerpoint/2010/main" val="215342431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solids concentration can membrane filters handle?</a:t>
            </a:r>
          </a:p>
          <a:p>
            <a:r>
              <a:rPr lang="en-US" dirty="0" smtClean="0"/>
              <a:t>How do coagulant nanoparticles interact with membrane filters?</a:t>
            </a:r>
          </a:p>
          <a:p>
            <a:r>
              <a:rPr lang="en-US" dirty="0" smtClean="0"/>
              <a:t>What is the mechanism responsible for head loss build up?</a:t>
            </a:r>
          </a:p>
          <a:p>
            <a:r>
              <a:rPr lang="en-US" dirty="0" smtClean="0"/>
              <a:t>How do membranes handle dissolved organic matter?</a:t>
            </a:r>
          </a:p>
          <a:p>
            <a:endParaRPr lang="en-US" dirty="0"/>
          </a:p>
        </p:txBody>
      </p:sp>
    </p:spTree>
    <p:extLst>
      <p:ext uri="{BB962C8B-B14F-4D97-AF65-F5344CB8AC3E}">
        <p14:creationId xmlns:p14="http://schemas.microsoft.com/office/powerpoint/2010/main" val="41701564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you compare granular filtration vs membranes?</a:t>
            </a:r>
            <a:endParaRPr lang="en-US" dirty="0"/>
          </a:p>
        </p:txBody>
      </p:sp>
      <p:sp>
        <p:nvSpPr>
          <p:cNvPr id="3" name="Content Placeholder 2"/>
          <p:cNvSpPr>
            <a:spLocks noGrp="1"/>
          </p:cNvSpPr>
          <p:nvPr>
            <p:ph idx="1"/>
          </p:nvPr>
        </p:nvSpPr>
        <p:spPr/>
        <p:txBody>
          <a:bodyPr/>
          <a:lstStyle/>
          <a:p>
            <a:r>
              <a:rPr lang="en-US" dirty="0" smtClean="0"/>
              <a:t>Concentration of waste stream (and hence fraction of water that must be wasted)</a:t>
            </a:r>
          </a:p>
          <a:p>
            <a:r>
              <a:rPr lang="en-US" dirty="0" smtClean="0"/>
              <a:t>Net velocity (and hence area required)</a:t>
            </a:r>
          </a:p>
          <a:p>
            <a:r>
              <a:rPr lang="en-US" dirty="0" smtClean="0"/>
              <a:t>Useful life (membranes have relatively short lives)</a:t>
            </a:r>
          </a:p>
          <a:p>
            <a:r>
              <a:rPr lang="en-US" dirty="0" smtClean="0"/>
              <a:t>Chemical requirements (membranes require chemical washes) and safe disposal </a:t>
            </a:r>
          </a:p>
          <a:p>
            <a:r>
              <a:rPr lang="en-US" dirty="0" smtClean="0"/>
              <a:t>Capital costs</a:t>
            </a:r>
          </a:p>
          <a:p>
            <a:r>
              <a:rPr lang="en-US" dirty="0" smtClean="0"/>
              <a:t>Membranes produce water with fewer particles! (and membrane integrity must be monitored)</a:t>
            </a:r>
          </a:p>
          <a:p>
            <a:endParaRPr lang="en-US" dirty="0" smtClean="0"/>
          </a:p>
          <a:p>
            <a:endParaRPr lang="en-US" dirty="0" smtClean="0"/>
          </a:p>
          <a:p>
            <a:endParaRPr lang="en-US" dirty="0"/>
          </a:p>
        </p:txBody>
      </p:sp>
    </p:spTree>
    <p:extLst>
      <p:ext uri="{BB962C8B-B14F-4D97-AF65-F5344CB8AC3E}">
        <p14:creationId xmlns:p14="http://schemas.microsoft.com/office/powerpoint/2010/main" val="7720739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sources</a:t>
            </a:r>
            <a:endParaRPr lang="en-US" dirty="0"/>
          </a:p>
        </p:txBody>
      </p:sp>
      <p:pic>
        <p:nvPicPr>
          <p:cNvPr id="1026" name="Picture 2" descr="Diagram showing source and use of freshwater in the U.S. in 2015, by categ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03756"/>
            <a:ext cx="5763457" cy="47236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73057" y="5604028"/>
            <a:ext cx="6096000" cy="923330"/>
          </a:xfrm>
          <a:prstGeom prst="rect">
            <a:avLst/>
          </a:prstGeom>
        </p:spPr>
        <p:txBody>
          <a:bodyPr>
            <a:spAutoFit/>
          </a:bodyPr>
          <a:lstStyle/>
          <a:p>
            <a:r>
              <a:rPr lang="en-US" dirty="0">
                <a:hlinkClick r:id="rId3"/>
              </a:rPr>
              <a:t>https://www.usgs.gov/special-topic/water-science-school/science/groundwater-use-united-states?qt-science_center_objects=0#qt-science_center_objects</a:t>
            </a:r>
            <a:endParaRPr lang="en-US" dirty="0"/>
          </a:p>
        </p:txBody>
      </p:sp>
    </p:spTree>
    <p:extLst>
      <p:ext uri="{BB962C8B-B14F-4D97-AF65-F5344CB8AC3E}">
        <p14:creationId xmlns:p14="http://schemas.microsoft.com/office/powerpoint/2010/main" val="27127324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 head loss isn’t due to stacking of clay</a:t>
            </a:r>
            <a:endParaRPr lang="en-US" dirty="0"/>
          </a:p>
        </p:txBody>
      </p:sp>
      <p:sp>
        <p:nvSpPr>
          <p:cNvPr id="3" name="Content Placeholder 2"/>
          <p:cNvSpPr>
            <a:spLocks noGrp="1"/>
          </p:cNvSpPr>
          <p:nvPr>
            <p:ph idx="1"/>
          </p:nvPr>
        </p:nvSpPr>
        <p:spPr/>
        <p:txBody>
          <a:bodyPr/>
          <a:lstStyle/>
          <a:p>
            <a:r>
              <a:rPr lang="en-US" dirty="0" smtClean="0"/>
              <a:t>Does a clay layer form and cause head loss? </a:t>
            </a:r>
          </a:p>
          <a:p>
            <a:r>
              <a:rPr lang="en-US" dirty="0" smtClean="0"/>
              <a:t>Raw water turbidity = 5 NTU </a:t>
            </a:r>
          </a:p>
          <a:p>
            <a:r>
              <a:rPr lang="en-US" dirty="0" smtClean="0"/>
              <a:t>Clay layer is about 130 nm after 1 hour!</a:t>
            </a:r>
            <a:endParaRPr lang="en-US" dirty="0"/>
          </a:p>
          <a:p>
            <a:r>
              <a:rPr lang="en-US" dirty="0" smtClean="0"/>
              <a:t>Thus there isn’t even one layer of clay in one hour</a:t>
            </a:r>
          </a:p>
          <a:p>
            <a:r>
              <a:rPr lang="en-US" dirty="0" smtClean="0"/>
              <a:t>head loss through an incomplete layer of clay would be insignificant</a:t>
            </a:r>
          </a:p>
          <a:p>
            <a:r>
              <a:rPr lang="en-US" dirty="0" smtClean="0"/>
              <a:t>Thus head loss isn’t due to stacking of clay!</a:t>
            </a:r>
          </a:p>
        </p:txBody>
      </p:sp>
    </p:spTree>
    <p:extLst>
      <p:ext uri="{BB962C8B-B14F-4D97-AF65-F5344CB8AC3E}">
        <p14:creationId xmlns:p14="http://schemas.microsoft.com/office/powerpoint/2010/main" val="308673045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pore blocking analysis</a:t>
            </a:r>
            <a:endParaRPr lang="en-US" dirty="0"/>
          </a:p>
        </p:txBody>
      </p:sp>
      <p:sp>
        <p:nvSpPr>
          <p:cNvPr id="3" name="Content Placeholder 2"/>
          <p:cNvSpPr>
            <a:spLocks noGrp="1"/>
          </p:cNvSpPr>
          <p:nvPr>
            <p:ph idx="1"/>
          </p:nvPr>
        </p:nvSpPr>
        <p:spPr/>
        <p:txBody>
          <a:bodyPr/>
          <a:lstStyle/>
          <a:p>
            <a:r>
              <a:rPr lang="en-US" dirty="0" smtClean="0"/>
              <a:t>Each clay particle blocks one or more pores</a:t>
            </a:r>
          </a:p>
          <a:p>
            <a:r>
              <a:rPr lang="en-US" dirty="0" smtClean="0"/>
              <a:t>This causes the velocity through the remaining pores to increase and thus the head loss increases</a:t>
            </a:r>
          </a:p>
          <a:p>
            <a:r>
              <a:rPr lang="en-US" dirty="0" smtClean="0"/>
              <a:t>Factor of 5 increase in head loss and hence in velocity during a filter run (guessing)</a:t>
            </a:r>
          </a:p>
          <a:p>
            <a:r>
              <a:rPr lang="en-US" dirty="0" smtClean="0"/>
              <a:t>Thus 1/5 of pores remain open at the end of a run - 80% blocked</a:t>
            </a:r>
          </a:p>
          <a:p>
            <a:pPr marL="0" indent="0">
              <a:buNone/>
            </a:pPr>
            <a:endParaRPr lang="en-US" dirty="0" smtClean="0"/>
          </a:p>
          <a:p>
            <a:endParaRPr lang="en-US" dirty="0"/>
          </a:p>
        </p:txBody>
      </p:sp>
    </p:spTree>
    <p:extLst>
      <p:ext uri="{BB962C8B-B14F-4D97-AF65-F5344CB8AC3E}">
        <p14:creationId xmlns:p14="http://schemas.microsoft.com/office/powerpoint/2010/main" val="122524347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at</a:t>
            </a:r>
            <a:br>
              <a:rPr lang="en-US" dirty="0" smtClean="0"/>
            </a:br>
            <a:r>
              <a:rPr lang="en-US" dirty="0" smtClean="0"/>
              <a:t>Ithaca Water Treatment Plant</a:t>
            </a:r>
            <a:endParaRPr lang="en-US" dirty="0"/>
          </a:p>
        </p:txBody>
      </p:sp>
      <p:sp>
        <p:nvSpPr>
          <p:cNvPr id="3" name="Content Placeholder 2"/>
          <p:cNvSpPr>
            <a:spLocks noGrp="1"/>
          </p:cNvSpPr>
          <p:nvPr>
            <p:ph idx="1"/>
          </p:nvPr>
        </p:nvSpPr>
        <p:spPr/>
        <p:txBody>
          <a:bodyPr/>
          <a:lstStyle/>
          <a:p>
            <a:r>
              <a:rPr lang="en-US" sz="2800" dirty="0"/>
              <a:t>4 </a:t>
            </a:r>
            <a:r>
              <a:rPr lang="en-US" sz="2800" dirty="0" err="1"/>
              <a:t>mgd</a:t>
            </a:r>
            <a:r>
              <a:rPr lang="en-US" sz="2800" dirty="0"/>
              <a:t> – 176 L/s completed Dec 2016 </a:t>
            </a:r>
          </a:p>
          <a:p>
            <a:r>
              <a:rPr lang="en-US" sz="2800" dirty="0"/>
              <a:t>$37.5 million WTP upgrade ($214,000 per L/s)</a:t>
            </a:r>
          </a:p>
          <a:p>
            <a:r>
              <a:rPr lang="en-US" sz="2800" dirty="0"/>
              <a:t>Contrast with 120 L/s for $1 million in Gracias</a:t>
            </a:r>
          </a:p>
          <a:p>
            <a:r>
              <a:rPr lang="en-US" sz="2800" dirty="0"/>
              <a:t>Floc/</a:t>
            </a:r>
            <a:r>
              <a:rPr lang="en-US" sz="2800" dirty="0" err="1"/>
              <a:t>sed</a:t>
            </a:r>
            <a:r>
              <a:rPr lang="en-US" sz="2800" dirty="0"/>
              <a:t>/membranes/chlorine</a:t>
            </a:r>
          </a:p>
          <a:p>
            <a:r>
              <a:rPr lang="en-US" sz="2800" dirty="0"/>
              <a:t>Why was it expensive?</a:t>
            </a:r>
          </a:p>
          <a:p>
            <a:pPr lvl="1"/>
            <a:r>
              <a:rPr lang="en-US" sz="2400" dirty="0"/>
              <a:t>Higher labor costs</a:t>
            </a:r>
          </a:p>
          <a:p>
            <a:pPr lvl="1"/>
            <a:r>
              <a:rPr lang="en-US" sz="2400" dirty="0"/>
              <a:t>Staged construction to keep plant operating</a:t>
            </a:r>
          </a:p>
          <a:p>
            <a:pPr lvl="1"/>
            <a:r>
              <a:rPr lang="en-US" sz="2400" dirty="0"/>
              <a:t>Complexity – count of moving parts would be astounding</a:t>
            </a:r>
          </a:p>
          <a:p>
            <a:r>
              <a:rPr lang="en-US" sz="2800" dirty="0"/>
              <a:t>Who can explain the path of water through the plant?</a:t>
            </a:r>
          </a:p>
          <a:p>
            <a:pPr lvl="1"/>
            <a:endParaRPr lang="en-US" sz="2400" dirty="0"/>
          </a:p>
        </p:txBody>
      </p:sp>
    </p:spTree>
    <p:extLst>
      <p:ext uri="{BB962C8B-B14F-4D97-AF65-F5344CB8AC3E}">
        <p14:creationId xmlns:p14="http://schemas.microsoft.com/office/powerpoint/2010/main" val="150149695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feed system</a:t>
            </a:r>
            <a:endParaRPr lang="en-US" dirty="0"/>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4905556" y="1495231"/>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512182" y="1887749"/>
            <a:ext cx="1448780" cy="1457863"/>
          </a:xfrm>
          <a:prstGeom prst="rect">
            <a:avLst/>
          </a:prstGeom>
        </p:spPr>
      </p:pic>
      <p:cxnSp>
        <p:nvCxnSpPr>
          <p:cNvPr id="8" name="Straight Arrow Connector 7"/>
          <p:cNvCxnSpPr/>
          <p:nvPr/>
        </p:nvCxnSpPr>
        <p:spPr bwMode="auto">
          <a:xfrm flipV="1">
            <a:off x="4275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4260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388700140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Sedimentation tank for 60 L/s</a:t>
            </a:r>
            <a:br>
              <a:rPr lang="en-US" dirty="0" smtClean="0"/>
            </a:br>
            <a:r>
              <a:rPr lang="en-US" dirty="0" smtClean="0"/>
              <a:t>Can you see the flocs???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61"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5401670" y="6170096"/>
            <a:ext cx="5469147" cy="369332"/>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2722244" y="1715131"/>
            <a:ext cx="4091185" cy="369332"/>
          </a:xfrm>
          <a:prstGeom prst="rect">
            <a:avLst/>
          </a:prstGeom>
          <a:solidFill>
            <a:schemeClr val="bg1"/>
          </a:solidFill>
        </p:spPr>
        <p:txBody>
          <a:bodyPr wrap="none" rtlCol="0">
            <a:spAutoFit/>
          </a:bodyPr>
          <a:lstStyle/>
          <a:p>
            <a:r>
              <a:rPr lang="en-US" dirty="0"/>
              <a:t>How were the plates supposed to work?</a:t>
            </a:r>
          </a:p>
        </p:txBody>
      </p:sp>
    </p:spTree>
    <p:extLst>
      <p:ext uri="{BB962C8B-B14F-4D97-AF65-F5344CB8AC3E}">
        <p14:creationId xmlns:p14="http://schemas.microsoft.com/office/powerpoint/2010/main" val="101924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hydraulics</a:t>
            </a:r>
            <a:endParaRPr lang="en-US" dirty="0"/>
          </a:p>
        </p:txBody>
      </p:sp>
      <p:sp>
        <p:nvSpPr>
          <p:cNvPr id="3" name="Content Placeholder 2"/>
          <p:cNvSpPr>
            <a:spLocks noGrp="1"/>
          </p:cNvSpPr>
          <p:nvPr>
            <p:ph idx="1"/>
          </p:nvPr>
        </p:nvSpPr>
        <p:spPr>
          <a:xfrm>
            <a:off x="1681432" y="1557069"/>
            <a:ext cx="8494862" cy="4525963"/>
          </a:xfrm>
        </p:spPr>
        <p:txBody>
          <a:bodyPr/>
          <a:lstStyle/>
          <a:p>
            <a:r>
              <a:rPr lang="en-US" sz="2800" dirty="0"/>
              <a:t>How is it similar/different from AguaClara </a:t>
            </a:r>
            <a:r>
              <a:rPr lang="en-US" sz="2800" dirty="0" err="1"/>
              <a:t>sed</a:t>
            </a:r>
            <a:r>
              <a:rPr lang="en-US" sz="2800" dirty="0"/>
              <a:t> tanks?</a:t>
            </a:r>
          </a:p>
          <a:p>
            <a:r>
              <a:rPr lang="en-US" sz="2800" dirty="0"/>
              <a:t>How could you make it better?</a:t>
            </a:r>
          </a:p>
          <a:p>
            <a:r>
              <a:rPr lang="en-US" sz="2800" dirty="0"/>
              <a:t>How much can the water level rise in the </a:t>
            </a:r>
            <a:r>
              <a:rPr lang="en-US" sz="2800" dirty="0" err="1"/>
              <a:t>sed</a:t>
            </a:r>
            <a:r>
              <a:rPr lang="en-US" sz="2800" dirty="0"/>
              <a:t> tank?</a:t>
            </a:r>
          </a:p>
          <a:p>
            <a:endParaRPr lang="en-US" sz="2800" dirty="0"/>
          </a:p>
        </p:txBody>
      </p:sp>
      <p:pic>
        <p:nvPicPr>
          <p:cNvPr id="4" name="Picture 3"/>
          <p:cNvPicPr>
            <a:picLocks noChangeAspect="1"/>
          </p:cNvPicPr>
          <p:nvPr/>
        </p:nvPicPr>
        <p:blipFill>
          <a:blip r:embed="rId3"/>
          <a:stretch>
            <a:fillRect/>
          </a:stretch>
        </p:blipFill>
        <p:spPr>
          <a:xfrm>
            <a:off x="6415177" y="3102078"/>
            <a:ext cx="4024223" cy="3728590"/>
          </a:xfrm>
          <a:prstGeom prst="rect">
            <a:avLst/>
          </a:prstGeom>
        </p:spPr>
      </p:pic>
      <p:pic>
        <p:nvPicPr>
          <p:cNvPr id="17" name="Picture 16"/>
          <p:cNvPicPr>
            <a:picLocks noChangeAspect="1"/>
          </p:cNvPicPr>
          <p:nvPr/>
        </p:nvPicPr>
        <p:blipFill>
          <a:blip r:embed="rId4"/>
          <a:stretch>
            <a:fillRect/>
          </a:stretch>
        </p:blipFill>
        <p:spPr>
          <a:xfrm>
            <a:off x="1864025" y="3227650"/>
            <a:ext cx="3636753" cy="3630350"/>
          </a:xfrm>
          <a:prstGeom prst="rect">
            <a:avLst/>
          </a:prstGeom>
        </p:spPr>
      </p:pic>
    </p:spTree>
    <p:extLst>
      <p:ext uri="{BB962C8B-B14F-4D97-AF65-F5344CB8AC3E}">
        <p14:creationId xmlns:p14="http://schemas.microsoft.com/office/powerpoint/2010/main" val="333350709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447" y="1611984"/>
            <a:ext cx="10869106" cy="47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909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4430096" y="1702288"/>
            <a:ext cx="4325937" cy="369332"/>
          </a:xfrm>
          <a:prstGeom prst="rect">
            <a:avLst/>
          </a:prstGeom>
          <a:noFill/>
        </p:spPr>
        <p:txBody>
          <a:bodyPr wrap="square" rtlCol="0">
            <a:spAutoFit/>
          </a:bodyPr>
          <a:lstStyle/>
          <a:p>
            <a:r>
              <a:rPr lang="en-US" dirty="0">
                <a:solidFill>
                  <a:srgbClr val="000000"/>
                </a:solidFill>
                <a:latin typeface="Calibri"/>
              </a:rPr>
              <a:t>Dump poorly flocculated water channel</a:t>
            </a:r>
          </a:p>
        </p:txBody>
      </p:sp>
      <p:cxnSp>
        <p:nvCxnSpPr>
          <p:cNvPr id="24" name="Straight Arrow Connector 23"/>
          <p:cNvCxnSpPr>
            <a:stCxn id="23" idx="1"/>
          </p:cNvCxnSpPr>
          <p:nvPr/>
        </p:nvCxnSpPr>
        <p:spPr bwMode="auto">
          <a:xfrm rot="10800000" flipV="1">
            <a:off x="3631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6012833" y="2010920"/>
            <a:ext cx="4548753" cy="646331"/>
          </a:xfrm>
          <a:prstGeom prst="rect">
            <a:avLst/>
          </a:prstGeom>
          <a:noFill/>
        </p:spPr>
        <p:txBody>
          <a:bodyPr wrap="square" rtlCol="0">
            <a:spAutoFit/>
          </a:bodyPr>
          <a:lstStyle/>
          <a:p>
            <a:r>
              <a:rPr lang="en-US" dirty="0">
                <a:solidFill>
                  <a:srgbClr val="000000"/>
                </a:solidFill>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4309695"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4270543" y="2880409"/>
            <a:ext cx="184731" cy="369332"/>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082881" y="3010010"/>
            <a:ext cx="374120" cy="54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4060398" y="3554485"/>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865748" y="3263776"/>
            <a:ext cx="1558925" cy="1155199"/>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28" name="Oval 27"/>
          <p:cNvSpPr/>
          <p:nvPr/>
        </p:nvSpPr>
        <p:spPr bwMode="auto">
          <a:xfrm>
            <a:off x="3030744" y="2716856"/>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60" name="Oval 59"/>
          <p:cNvSpPr/>
          <p:nvPr/>
        </p:nvSpPr>
        <p:spPr bwMode="auto">
          <a:xfrm>
            <a:off x="3041255" y="2695835"/>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Tree>
    <p:extLst>
      <p:ext uri="{BB962C8B-B14F-4D97-AF65-F5344CB8AC3E}">
        <p14:creationId xmlns:p14="http://schemas.microsoft.com/office/powerpoint/2010/main" val="3526706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3.33333E-6 1.48148E-6 C -0.00065 0.04792 -0.00899 0.2331 -0.0043 0.28796 C -0.00313 0.31736 0.00612 0.32986 0.02812 0.32986 C 0.05013 0.32986 0.54466 0.33264 0.64791 0.33588 L 0.64882 0.38634 C 0.64896 0.38542 0.64896 0.37014 0.64882 0.32986 L 0.64791 0.14491 L 0.6082 0.03449 L 0.60729 0.00324 C 0.60729 0.00347 0.21966 0.01134 0.13971 0.00879 C 0.12643 0.0081 0.14023 -0.00695 0.12825 -0.01158 C 0.11627 -0.01621 0.10742 0.00231 0.10664 0.02662 C 0.10573 0.05092 0.10742 0.12292 0.10208 0.15069 C 0.09531 0.17986 0.10208 0.19167 0.07396 0.19305 C 0.04583 0.19444 -0.16498 0.19213 -0.22774 0.1919 " pathEditMode="relative" rAng="0" ptsTypes="AAAAAAAAAAAAAAA">
                                      <p:cBhvr>
                                        <p:cTn id="6" dur="10000" fill="hold"/>
                                        <p:tgtEl>
                                          <p:spTgt spid="28"/>
                                        </p:tgtEl>
                                        <p:attrNameLst>
                                          <p:attrName>ppt_x</p:attrName>
                                          <p:attrName>ppt_y</p:attrName>
                                        </p:attrNameLst>
                                      </p:cBhvr>
                                      <p:rCtr x="21055" y="18681"/>
                                    </p:animMotion>
                                  </p:childTnLst>
                                </p:cTn>
                              </p:par>
                              <p:par>
                                <p:cTn id="7" presetID="0" presetClass="path" presetSubtype="0" repeatCount="indefinite" fill="hold" grpId="0" nodeType="withEffect">
                                  <p:stCondLst>
                                    <p:cond delay="4000"/>
                                  </p:stCondLst>
                                  <p:childTnLst>
                                    <p:animMotion origin="layout" path="M 1.875E-6 7.40741E-7 C -0.00091 0.04792 -0.01367 0.23287 -0.0056 0.28727 C 0.00221 0.33935 0.01992 0.32361 0.04752 0.32685 C 0.07747 0.3287 0.28008 0.33565 0.32773 0.34005 L 0.33034 0.3919 C 0.33086 0.39236 0.33138 0.38218 0.33138 0.34259 L 0.33034 0.15417 L 0.28346 0.03287 L 0.28346 0.00764 C 0.26068 0.00393 0.17513 0.01319 0.14752 0.01088 C 0.11992 0.00856 0.12565 -0.02917 0.11784 -0.00648 C 0.10221 0.00579 0.1013 0.12917 0.1013 0.14768 C 0.09362 0.18125 0.09284 0.1963 0.06992 0.1963 C 0.047 0.1963 -0.16667 0.19352 -0.22904 0.19282 " pathEditMode="relative" rAng="0" ptsTypes="AAAAAAAAAAAAAA">
                                      <p:cBhvr>
                                        <p:cTn id="8" dur="10000" fill="hold"/>
                                        <p:tgtEl>
                                          <p:spTgt spid="60"/>
                                        </p:tgtEl>
                                        <p:attrNameLst>
                                          <p:attrName>ppt_x</p:attrName>
                                          <p:attrName>ppt_y</p:attrName>
                                        </p:attrNameLst>
                                      </p:cBhvr>
                                      <p:rCtr x="5117" y="1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7194430" cy="1143000"/>
          </a:xfrm>
        </p:spPr>
        <p:txBody>
          <a:bodyPr/>
          <a:lstStyle/>
          <a:p>
            <a:r>
              <a:rPr lang="en-US" dirty="0" smtClean="0"/>
              <a:t>66 membrane modules to filter 44 L/s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9375914"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522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Pumps and controls for membranes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3447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Valves, Pumps, Flow Meters, Air Release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31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Water Treatment Processes (focus on particles and </a:t>
            </a:r>
            <a:r>
              <a:rPr lang="en-US" dirty="0" smtClean="0"/>
              <a:t>pathogens*)</a:t>
            </a:r>
            <a:endParaRPr lang="en-US" dirty="0"/>
          </a:p>
        </p:txBody>
      </p:sp>
      <p:sp>
        <p:nvSpPr>
          <p:cNvPr id="3" name="Content Placeholder 2"/>
          <p:cNvSpPr>
            <a:spLocks noGrp="1"/>
          </p:cNvSpPr>
          <p:nvPr>
            <p:ph idx="1"/>
          </p:nvPr>
        </p:nvSpPr>
        <p:spPr/>
        <p:txBody>
          <a:bodyPr/>
          <a:lstStyle/>
          <a:p>
            <a:r>
              <a:rPr lang="en-US" dirty="0" smtClean="0"/>
              <a:t>Screening</a:t>
            </a:r>
            <a:r>
              <a:rPr lang="en-US" dirty="0"/>
              <a:t>, Coagulation, Flocculation (Chapter 9)</a:t>
            </a:r>
          </a:p>
          <a:p>
            <a:r>
              <a:rPr lang="en-US" dirty="0" smtClean="0"/>
              <a:t>Sedimentation </a:t>
            </a:r>
            <a:r>
              <a:rPr lang="en-US" dirty="0"/>
              <a:t>(Chapter 10)</a:t>
            </a:r>
          </a:p>
          <a:p>
            <a:r>
              <a:rPr lang="en-US" dirty="0" smtClean="0"/>
              <a:t>Granular </a:t>
            </a:r>
            <a:r>
              <a:rPr lang="en-US" dirty="0"/>
              <a:t>Filtration (chapter 11)</a:t>
            </a:r>
          </a:p>
          <a:p>
            <a:r>
              <a:rPr lang="en-US" dirty="0" smtClean="0"/>
              <a:t>Membrane </a:t>
            </a:r>
            <a:r>
              <a:rPr lang="en-US" dirty="0"/>
              <a:t>Filtration (Chapter 12)</a:t>
            </a:r>
          </a:p>
          <a:p>
            <a:r>
              <a:rPr lang="en-US" dirty="0" smtClean="0"/>
              <a:t>Disinfection </a:t>
            </a:r>
            <a:r>
              <a:rPr lang="en-US" dirty="0"/>
              <a:t>(Chapter 13)</a:t>
            </a:r>
          </a:p>
        </p:txBody>
      </p:sp>
      <p:cxnSp>
        <p:nvCxnSpPr>
          <p:cNvPr id="5" name="Straight Connector 4"/>
          <p:cNvCxnSpPr/>
          <p:nvPr/>
        </p:nvCxnSpPr>
        <p:spPr>
          <a:xfrm>
            <a:off x="2912883" y="1904214"/>
            <a:ext cx="220587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8777" y="5906957"/>
            <a:ext cx="11798423" cy="523220"/>
          </a:xfrm>
          <a:prstGeom prst="rect">
            <a:avLst/>
          </a:prstGeom>
          <a:noFill/>
        </p:spPr>
        <p:txBody>
          <a:bodyPr wrap="none" rtlCol="0">
            <a:spAutoFit/>
          </a:bodyPr>
          <a:lstStyle/>
          <a:p>
            <a:r>
              <a:rPr lang="en-US" sz="2800" dirty="0" smtClean="0"/>
              <a:t>*Happily these processes can also remove some dissolved contaminants too!</a:t>
            </a:r>
            <a:endParaRPr lang="en-US" sz="2800" dirty="0"/>
          </a:p>
        </p:txBody>
      </p:sp>
    </p:spTree>
    <p:extLst>
      <p:ext uri="{BB962C8B-B14F-4D97-AF65-F5344CB8AC3E}">
        <p14:creationId xmlns:p14="http://schemas.microsoft.com/office/powerpoint/2010/main" val="359165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4 30 </a:t>
            </a:r>
            <a:r>
              <a:rPr lang="en-US" dirty="0" err="1" smtClean="0"/>
              <a:t>Hp</a:t>
            </a:r>
            <a:r>
              <a:rPr lang="en-US" dirty="0" smtClean="0"/>
              <a:t> pumps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8132128" y="1"/>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138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Infrastructure</a:t>
            </a:r>
            <a:endParaRPr lang="en-US" dirty="0"/>
          </a:p>
        </p:txBody>
      </p:sp>
      <p:sp>
        <p:nvSpPr>
          <p:cNvPr id="3" name="Content Placeholder 2"/>
          <p:cNvSpPr>
            <a:spLocks noGrp="1"/>
          </p:cNvSpPr>
          <p:nvPr>
            <p:ph idx="1"/>
          </p:nvPr>
        </p:nvSpPr>
        <p:spPr/>
        <p:txBody>
          <a:bodyPr/>
          <a:lstStyle/>
          <a:p>
            <a:r>
              <a:rPr lang="en-US" dirty="0" smtClean="0"/>
              <a:t>Contrast Cornell and Ithaca water treatment</a:t>
            </a:r>
          </a:p>
          <a:p>
            <a:r>
              <a:rPr lang="en-US" dirty="0" smtClean="0"/>
              <a:t>Our goal is a long time between component failures</a:t>
            </a:r>
          </a:p>
          <a:p>
            <a:r>
              <a:rPr lang="en-US" dirty="0" smtClean="0"/>
              <a:t>Moving parts and electrical contacts have short lives</a:t>
            </a:r>
          </a:p>
          <a:p>
            <a:r>
              <a:rPr lang="en-US" dirty="0" smtClean="0"/>
              <a:t>Automation systems that continually move valves will cause early failure of those valves</a:t>
            </a:r>
          </a:p>
          <a:p>
            <a:r>
              <a:rPr lang="en-US" dirty="0" smtClean="0"/>
              <a:t>The system should be understandable</a:t>
            </a:r>
          </a:p>
          <a:p>
            <a:r>
              <a:rPr lang="en-US" dirty="0" smtClean="0"/>
              <a:t>Complexity vs elegance!</a:t>
            </a:r>
            <a:endParaRPr lang="en-US" dirty="0"/>
          </a:p>
        </p:txBody>
      </p:sp>
    </p:spTree>
    <p:extLst>
      <p:ext uri="{BB962C8B-B14F-4D97-AF65-F5344CB8AC3E}">
        <p14:creationId xmlns:p14="http://schemas.microsoft.com/office/powerpoint/2010/main" val="408119488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insights for particles and pathogens</a:t>
            </a:r>
            <a:endParaRPr lang="en-US" dirty="0"/>
          </a:p>
        </p:txBody>
      </p:sp>
      <p:sp>
        <p:nvSpPr>
          <p:cNvPr id="3" name="Content Placeholder 2"/>
          <p:cNvSpPr>
            <a:spLocks noGrp="1"/>
          </p:cNvSpPr>
          <p:nvPr>
            <p:ph idx="1"/>
          </p:nvPr>
        </p:nvSpPr>
        <p:spPr/>
        <p:txBody>
          <a:bodyPr/>
          <a:lstStyle/>
          <a:p>
            <a:r>
              <a:rPr lang="en-US" dirty="0" smtClean="0"/>
              <a:t>Where are pathogens removed in water treatment plants?</a:t>
            </a:r>
          </a:p>
          <a:p>
            <a:r>
              <a:rPr lang="en-US" dirty="0" smtClean="0"/>
              <a:t>Why can’t we just chlorinate to kill pathogens?</a:t>
            </a:r>
          </a:p>
          <a:p>
            <a:r>
              <a:rPr lang="en-US" dirty="0" smtClean="0"/>
              <a:t>Why can’t we use membrane or sand filters on high turbidity waters?</a:t>
            </a:r>
          </a:p>
          <a:p>
            <a:r>
              <a:rPr lang="en-US" dirty="0" smtClean="0"/>
              <a:t>How do plate settlers remove particles?</a:t>
            </a:r>
          </a:p>
          <a:p>
            <a:r>
              <a:rPr lang="en-US" dirty="0" smtClean="0"/>
              <a:t>How do membranes remove particles?</a:t>
            </a:r>
          </a:p>
          <a:p>
            <a:r>
              <a:rPr lang="en-US" dirty="0" smtClean="0"/>
              <a:t>How do sand filters remove particles?</a:t>
            </a:r>
            <a:endParaRPr lang="en-US" dirty="0"/>
          </a:p>
        </p:txBody>
      </p:sp>
    </p:spTree>
    <p:extLst>
      <p:ext uri="{BB962C8B-B14F-4D97-AF65-F5344CB8AC3E}">
        <p14:creationId xmlns:p14="http://schemas.microsoft.com/office/powerpoint/2010/main" val="41062698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314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2" name="Rectangle 4"/>
          <p:cNvSpPr>
            <a:spLocks noChangeArrowheads="1"/>
          </p:cNvSpPr>
          <p:nvPr/>
        </p:nvSpPr>
        <p:spPr bwMode="auto">
          <a:xfrm>
            <a:off x="3314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Rapid Mix</a:t>
            </a:r>
          </a:p>
        </p:txBody>
      </p:sp>
      <p:sp>
        <p:nvSpPr>
          <p:cNvPr id="12293" name="Rectangle 5"/>
          <p:cNvSpPr>
            <a:spLocks noChangeArrowheads="1"/>
          </p:cNvSpPr>
          <p:nvPr/>
        </p:nvSpPr>
        <p:spPr bwMode="auto">
          <a:xfrm>
            <a:off x="3314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Flocculation</a:t>
            </a:r>
          </a:p>
        </p:txBody>
      </p:sp>
      <p:sp>
        <p:nvSpPr>
          <p:cNvPr id="12294" name="Rectangle 6"/>
          <p:cNvSpPr>
            <a:spLocks noChangeArrowheads="1"/>
          </p:cNvSpPr>
          <p:nvPr/>
        </p:nvSpPr>
        <p:spPr bwMode="auto">
          <a:xfrm>
            <a:off x="3314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5A"/>
                </a:solidFill>
                <a:latin typeface="Book Antiqua" pitchFamily="18" charset="0"/>
              </a:rPr>
              <a:t>Sedimentation</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Rapid Sand Dual </a:t>
            </a:r>
          </a:p>
          <a:p>
            <a:pPr algn="ctr" eaLnBrk="0" fontAlgn="base" hangingPunct="0">
              <a:spcBef>
                <a:spcPct val="0"/>
              </a:spcBef>
              <a:spcAft>
                <a:spcPct val="0"/>
              </a:spcAft>
            </a:pPr>
            <a:r>
              <a:rPr lang="en-US" sz="1600" dirty="0">
                <a:solidFill>
                  <a:srgbClr val="000000"/>
                </a:solidFill>
                <a:latin typeface="Book Antiqua" pitchFamily="18" charset="0"/>
              </a:rPr>
              <a:t>Media Filtration</a:t>
            </a:r>
          </a:p>
        </p:txBody>
      </p:sp>
      <p:sp>
        <p:nvSpPr>
          <p:cNvPr id="12296" name="Rectangle 8"/>
          <p:cNvSpPr>
            <a:spLocks noChangeArrowheads="1"/>
          </p:cNvSpPr>
          <p:nvPr/>
        </p:nvSpPr>
        <p:spPr bwMode="auto">
          <a:xfrm>
            <a:off x="7200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Disinfection</a:t>
            </a:r>
          </a:p>
        </p:txBody>
      </p:sp>
      <p:sp>
        <p:nvSpPr>
          <p:cNvPr id="12297" name="Rectangle 9"/>
          <p:cNvSpPr>
            <a:spLocks noChangeArrowheads="1"/>
          </p:cNvSpPr>
          <p:nvPr/>
        </p:nvSpPr>
        <p:spPr bwMode="auto">
          <a:xfrm>
            <a:off x="7200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0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2308226"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51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38650" y="2825781"/>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128294"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128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62600" y="2624139"/>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8014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8014494"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8014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30976" y="3549006"/>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37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89356" y="3581871"/>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79906" y="3797301"/>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105400"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5943600" y="61722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62600" y="6143626"/>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709911" y="2908191"/>
            <a:ext cx="1834522" cy="646331"/>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62601" y="2625726"/>
            <a:ext cx="161925" cy="346075"/>
          </a:xfrm>
          <a:prstGeom prst="curvedConnector2">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14831220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2713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3" name="Rectangle 5"/>
          <p:cNvSpPr>
            <a:spLocks noChangeArrowheads="1"/>
          </p:cNvSpPr>
          <p:nvPr/>
        </p:nvSpPr>
        <p:spPr bwMode="auto">
          <a:xfrm>
            <a:off x="2713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dirty="0">
                <a:solidFill>
                  <a:srgbClr val="000000"/>
                </a:solidFill>
                <a:latin typeface="Book Antiqua" pitchFamily="18" charset="0"/>
              </a:rPr>
              <a:t>Hydraulic </a:t>
            </a:r>
          </a:p>
          <a:p>
            <a:pPr algn="ctr" eaLnBrk="0" fontAlgn="base" hangingPunct="0">
              <a:spcBef>
                <a:spcPct val="0"/>
              </a:spcBef>
              <a:spcAft>
                <a:spcPct val="0"/>
              </a:spcAft>
            </a:pPr>
            <a:r>
              <a:rPr lang="en-US" dirty="0">
                <a:solidFill>
                  <a:srgbClr val="000000"/>
                </a:solidFill>
                <a:latin typeface="Book Antiqua" pitchFamily="18" charset="0"/>
              </a:rPr>
              <a:t>Flocculation</a:t>
            </a:r>
          </a:p>
        </p:txBody>
      </p:sp>
      <p:sp>
        <p:nvSpPr>
          <p:cNvPr id="12294" name="Rectangle 6"/>
          <p:cNvSpPr>
            <a:spLocks noChangeArrowheads="1"/>
          </p:cNvSpPr>
          <p:nvPr/>
        </p:nvSpPr>
        <p:spPr bwMode="auto">
          <a:xfrm>
            <a:off x="4113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Plate Settlers</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000" dirty="0">
                <a:solidFill>
                  <a:srgbClr val="000000"/>
                </a:solidFill>
                <a:latin typeface="Book Antiqua" pitchFamily="18" charset="0"/>
              </a:rPr>
              <a:t>Stacked Rapid</a:t>
            </a:r>
          </a:p>
          <a:p>
            <a:pPr algn="ctr" eaLnBrk="0" fontAlgn="base" hangingPunct="0">
              <a:spcBef>
                <a:spcPct val="0"/>
              </a:spcBef>
              <a:spcAft>
                <a:spcPct val="0"/>
              </a:spcAft>
            </a:pPr>
            <a:r>
              <a:rPr lang="en-US" sz="2000" dirty="0">
                <a:solidFill>
                  <a:srgbClr val="000000"/>
                </a:solidFill>
                <a:latin typeface="Book Antiqua" pitchFamily="18" charset="0"/>
              </a:rPr>
              <a:t> Sand Filtration</a:t>
            </a:r>
          </a:p>
        </p:txBody>
      </p:sp>
      <p:sp>
        <p:nvSpPr>
          <p:cNvPr id="12297" name="Rectangle 9"/>
          <p:cNvSpPr>
            <a:spLocks noChangeArrowheads="1"/>
          </p:cNvSpPr>
          <p:nvPr/>
        </p:nvSpPr>
        <p:spPr bwMode="auto">
          <a:xfrm>
            <a:off x="7200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9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1706863"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349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3837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3837288"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361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324850"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324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760868" y="2892102"/>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367399"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980537" y="3071813"/>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571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504037"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2232325" y="6338888"/>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040326" y="4795898"/>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136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sz="2000"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1"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961238" y="2625726"/>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2713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Floc Blanket</a:t>
            </a:r>
          </a:p>
        </p:txBody>
      </p:sp>
      <p:cxnSp>
        <p:nvCxnSpPr>
          <p:cNvPr id="35" name="AutoShape 14"/>
          <p:cNvCxnSpPr>
            <a:cxnSpLocks noChangeShapeType="1"/>
            <a:stCxn id="12293" idx="2"/>
            <a:endCxn id="34" idx="0"/>
          </p:cNvCxnSpPr>
          <p:nvPr/>
        </p:nvCxnSpPr>
        <p:spPr bwMode="auto">
          <a:xfrm>
            <a:off x="3837287" y="4007513"/>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1727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2754663"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96674215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Floc/</a:t>
            </a:r>
            <a:r>
              <a:rPr lang="en-US" dirty="0" err="1" smtClean="0"/>
              <a:t>sed</a:t>
            </a:r>
            <a:r>
              <a:rPr lang="en-US" dirty="0" smtClean="0"/>
              <a:t>/rapid sand</a:t>
            </a:r>
            <a:br>
              <a:rPr lang="en-US" dirty="0" smtClean="0"/>
            </a:br>
            <a:r>
              <a:rPr lang="en-US" dirty="0" smtClean="0"/>
              <a:t>used to treat turbidity &gt; 10 NTU</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3656995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&lt;10 NTU</a:t>
            </a:r>
            <a:endParaRPr lang="en-US" dirty="0"/>
          </a:p>
        </p:txBody>
      </p:sp>
      <p:pic>
        <p:nvPicPr>
          <p:cNvPr id="3" name="Picture 2"/>
          <p:cNvPicPr>
            <a:picLocks noChangeAspect="1"/>
          </p:cNvPicPr>
          <p:nvPr/>
        </p:nvPicPr>
        <p:blipFill>
          <a:blip r:embed="rId2"/>
          <a:stretch>
            <a:fillRect/>
          </a:stretch>
        </p:blipFill>
        <p:spPr>
          <a:xfrm>
            <a:off x="207389" y="1850648"/>
            <a:ext cx="11359761" cy="3541484"/>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5266648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options!</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grpSp>
        <p:nvGrpSpPr>
          <p:cNvPr id="7" name="Group 6"/>
          <p:cNvGrpSpPr/>
          <p:nvPr/>
        </p:nvGrpSpPr>
        <p:grpSpPr>
          <a:xfrm>
            <a:off x="5486400" y="2177592"/>
            <a:ext cx="2026763" cy="2988297"/>
            <a:chOff x="5486400" y="2177592"/>
            <a:chExt cx="2026763" cy="2988297"/>
          </a:xfrm>
        </p:grpSpPr>
        <p:sp>
          <p:nvSpPr>
            <p:cNvPr id="4" name="Rectangle 3"/>
            <p:cNvSpPr/>
            <p:nvPr/>
          </p:nvSpPr>
          <p:spPr>
            <a:xfrm>
              <a:off x="5542961" y="2177592"/>
              <a:ext cx="1300899" cy="2988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486400" y="3280528"/>
              <a:ext cx="20267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702458" y="1762812"/>
            <a:ext cx="3148171" cy="4345757"/>
            <a:chOff x="6702458" y="1762812"/>
            <a:chExt cx="3148171" cy="4345757"/>
          </a:xfrm>
        </p:grpSpPr>
        <p:sp>
          <p:nvSpPr>
            <p:cNvPr id="9" name="Rectangle 8"/>
            <p:cNvSpPr/>
            <p:nvPr/>
          </p:nvSpPr>
          <p:spPr>
            <a:xfrm>
              <a:off x="6702458" y="1762812"/>
              <a:ext cx="3148171" cy="4345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37669" r="28141"/>
            <a:stretch/>
          </p:blipFill>
          <p:spPr>
            <a:xfrm>
              <a:off x="6930679" y="2356699"/>
              <a:ext cx="2919950" cy="2662557"/>
            </a:xfrm>
            <a:prstGeom prst="rect">
              <a:avLst/>
            </a:prstGeom>
          </p:spPr>
        </p:pic>
      </p:grpSp>
    </p:spTree>
    <p:extLst>
      <p:ext uri="{BB962C8B-B14F-4D97-AF65-F5344CB8AC3E}">
        <p14:creationId xmlns:p14="http://schemas.microsoft.com/office/powerpoint/2010/main" val="74087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810B8684-B36C-4E9D-B451-29B9AF64FE2B}" vid="{17C6C898-45CB-4F7D-9C35-4AEA3E1ACC3B}"/>
    </a:ext>
  </a:extLst>
</a:theme>
</file>

<file path=ppt/theme/theme2.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2017</Template>
  <TotalTime>3236</TotalTime>
  <Words>1956</Words>
  <Application>Microsoft Office PowerPoint</Application>
  <PresentationFormat>Widescreen</PresentationFormat>
  <Paragraphs>371</Paragraphs>
  <Slides>42</Slides>
  <Notes>19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42</vt:i4>
      </vt:variant>
    </vt:vector>
  </HeadingPairs>
  <TitlesOfParts>
    <vt:vector size="56" baseType="lpstr">
      <vt:lpstr>Arial</vt:lpstr>
      <vt:lpstr>Book Antiqua</vt:lpstr>
      <vt:lpstr>Calibri</vt:lpstr>
      <vt:lpstr>Candara</vt:lpstr>
      <vt:lpstr>Century Gothic</vt:lpstr>
      <vt:lpstr>Symbol</vt:lpstr>
      <vt:lpstr>Times New Roman</vt:lpstr>
      <vt:lpstr>Times-Roman</vt:lpstr>
      <vt:lpstr>Wingdings</vt:lpstr>
      <vt:lpstr>Lecture 4540 2017</vt:lpstr>
      <vt:lpstr>1_Lecture 4540 2016</vt:lpstr>
      <vt:lpstr>2_Lecture 4540 2016</vt:lpstr>
      <vt:lpstr>Lectures</vt:lpstr>
      <vt:lpstr>1_Lectures</vt:lpstr>
      <vt:lpstr>Particles and Pathogens</vt:lpstr>
      <vt:lpstr>Big picture of water treatment</vt:lpstr>
      <vt:lpstr>Water sources</vt:lpstr>
      <vt:lpstr>Conventional Water Treatment Processes (focus on particles and pathogens*)</vt:lpstr>
      <vt:lpstr>Conventional Surface Water Treatment</vt:lpstr>
      <vt:lpstr>AguaClara Surface Water Treatment</vt:lpstr>
      <vt:lpstr>Conventional Floc/sed/rapid sand used to treat turbidity &gt; 10 NTU</vt:lpstr>
      <vt:lpstr>Membrane filtration for &lt;10 NTU</vt:lpstr>
      <vt:lpstr>More options!</vt:lpstr>
      <vt:lpstr>Jargon for Confusion in Env. Eng.</vt:lpstr>
      <vt:lpstr>Membrane Filtration</vt:lpstr>
      <vt:lpstr>Membrane Filtration for Drinking Water Treatment: Topics</vt:lpstr>
      <vt:lpstr>Pore sizes of membranes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lpstr>How would you compare granular filtration vs membranes?</vt:lpstr>
      <vt:lpstr>Case 1: head loss isn’t due to stacking of clay</vt:lpstr>
      <vt:lpstr>Case 2: pore blocking analysis</vt:lpstr>
      <vt:lpstr>Membrane Filtration at Ithaca Water Treatment Plant</vt:lpstr>
      <vt:lpstr>Chemical feed system</vt:lpstr>
      <vt:lpstr>Sedimentation tank for 60 L/s Can you see the flocs???</vt:lpstr>
      <vt:lpstr>Plate settler hydraulics</vt:lpstr>
      <vt:lpstr>AguaClara Sedimentation Tank</vt:lpstr>
      <vt:lpstr>66 membrane modules to filter 44 L/s</vt:lpstr>
      <vt:lpstr>Pumps and controls for membranes</vt:lpstr>
      <vt:lpstr>Valves, Pumps, Flow Meters, Air Release</vt:lpstr>
      <vt:lpstr>4 30 Hp pumps</vt:lpstr>
      <vt:lpstr>Resilient Infrastructure</vt:lpstr>
      <vt:lpstr>Key insights for particles and pathogens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Monroe Weber-Shirk</dc:creator>
  <cp:lastModifiedBy>mw24</cp:lastModifiedBy>
  <cp:revision>22</cp:revision>
  <dcterms:created xsi:type="dcterms:W3CDTF">2019-06-12T13:24:20Z</dcterms:created>
  <dcterms:modified xsi:type="dcterms:W3CDTF">2020-02-10T18:03:12Z</dcterms:modified>
</cp:coreProperties>
</file>